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8" r:id="rId3"/>
    <p:sldId id="332" r:id="rId4"/>
    <p:sldId id="324" r:id="rId5"/>
    <p:sldId id="327" r:id="rId6"/>
    <p:sldId id="333" r:id="rId7"/>
    <p:sldId id="321" r:id="rId8"/>
    <p:sldId id="323" r:id="rId9"/>
    <p:sldId id="301" r:id="rId10"/>
    <p:sldId id="329" r:id="rId11"/>
    <p:sldId id="299" r:id="rId12"/>
    <p:sldId id="328" r:id="rId13"/>
    <p:sldId id="314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E39B"/>
    <a:srgbClr val="236B47"/>
    <a:srgbClr val="C5EA3E"/>
    <a:srgbClr val="EA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2" autoAdjust="0"/>
    <p:restoredTop sz="94660"/>
  </p:normalViewPr>
  <p:slideViewPr>
    <p:cSldViewPr>
      <p:cViewPr>
        <p:scale>
          <a:sx n="60" d="100"/>
          <a:sy n="60" d="100"/>
        </p:scale>
        <p:origin x="-229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Worksheet%20in%20Match%20Meal%20Brochure%20Draft%20only%203%204%2014.pub%20(Read-Only)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BSERVER\Sys\Child%20Hunger%20Corps\Child%20Programs\SFSP%20and%20SSO\Summer%20Lunch%20Survey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9BBB59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>
                <a:solidFill>
                  <a:sysClr val="windowText" lastClr="000000"/>
                </a:solidFill>
              </a:ln>
            </c:spPr>
          </c:dPt>
          <c:dLbls>
            <c:delete val="1"/>
          </c:dLbls>
          <c:cat>
            <c:strRef>
              <c:f>'[Worksheet in Match Meal Brochure Draft only 3 4 14.pub (Read-Only)]ServiceAreaOverview'!$E$4:$F$4</c:f>
              <c:strCache>
                <c:ptCount val="2"/>
                <c:pt idx="0">
                  <c:v>Food Secure Children </c:v>
                </c:pt>
                <c:pt idx="1">
                  <c:v>Food Insecure Children</c:v>
                </c:pt>
              </c:strCache>
            </c:strRef>
          </c:cat>
          <c:val>
            <c:numRef>
              <c:f>'[Worksheet in Match Meal Brochure Draft only 3 4 14.pub (Read-Only)]ServiceAreaOverview'!$E$5:$F$5</c:f>
              <c:numCache>
                <c:formatCode>#,##0</c:formatCode>
                <c:ptCount val="2"/>
                <c:pt idx="0" formatCode="_(* #,##0_);_(* \(#,##0\);_(* &quot;-&quot;??_);_(@_)">
                  <c:v>187052</c:v>
                </c:pt>
                <c:pt idx="1">
                  <c:v>59610</c:v>
                </c:pt>
              </c:numCache>
            </c:numRef>
          </c:val>
        </c:ser>
        <c:ser>
          <c:idx val="1"/>
          <c:order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'[Worksheet in Match Meal Brochure Draft only 3 4 14.pub (Read-Only)]ServiceAreaOverview'!$E$4:$F$4</c:f>
              <c:strCache>
                <c:ptCount val="2"/>
                <c:pt idx="0">
                  <c:v>Food Secure Children </c:v>
                </c:pt>
                <c:pt idx="1">
                  <c:v>Food Insecure Children</c:v>
                </c:pt>
              </c:strCache>
            </c:strRef>
          </c:cat>
          <c:val>
            <c:numRef>
              <c:f>'[Worksheet in Match Meal Brochure Draft only 3 4 14.pub (Read-Only)]ServiceAreaOverview'!$E$6:$F$6</c:f>
              <c:numCache>
                <c:formatCode>0.00%</c:formatCode>
                <c:ptCount val="2"/>
                <c:pt idx="0">
                  <c:v>0.75800000000000001</c:v>
                </c:pt>
                <c:pt idx="1">
                  <c:v>0.24199999999999999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Barriers to </a:t>
            </a:r>
            <a:r>
              <a:rPr lang="en-US" sz="2000" dirty="0" smtClean="0"/>
              <a:t>Participation</a:t>
            </a:r>
            <a:endParaRPr lang="en-US" sz="2000" dirty="0"/>
          </a:p>
        </c:rich>
      </c:tx>
      <c:layout>
        <c:manualLayout>
          <c:xMode val="edge"/>
          <c:yMode val="edge"/>
          <c:x val="0.19173270007915677"/>
          <c:y val="3.225806451612903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FDE39B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7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8028493260376352"/>
                  <c:y val="0.14732692224947291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sz="1800" smtClean="0"/>
                      <a:t>None</a:t>
                    </a:r>
                    <a:endParaRPr lang="en-US" sz="2800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0.16891180269133024"/>
                  <c:y val="-0.10374312081957487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Supervision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8702891305253513"/>
                  <c:y val="-5.1748370163406991E-2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Health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840915718868476"/>
                  <c:y val="3.1239099144864956E-2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Trust</a:t>
                    </a:r>
                    <a:r>
                      <a:rPr lang="en-US" sz="1200" baseline="0" smtClean="0"/>
                      <a:t> in Staff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7499187601549807"/>
                  <c:y val="7.8253534840403011E-2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Program</a:t>
                    </a:r>
                    <a:r>
                      <a:rPr lang="en-US" sz="1200" baseline="0" smtClean="0"/>
                      <a:t> Awareness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5885785110194559"/>
                  <c:y val="9.0302472271611214E-2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Allergies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4002208057326168"/>
                  <c:y val="0.15911925323850648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Other or </a:t>
                    </a:r>
                  </a:p>
                  <a:p>
                    <a:r>
                      <a:rPr lang="en-US" sz="1200" dirty="0" smtClean="0"/>
                      <a:t>Don’t Know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Sheet2!$I$21:$I$29</c:f>
              <c:strCache>
                <c:ptCount val="9"/>
                <c:pt idx="0">
                  <c:v>None</c:v>
                </c:pt>
                <c:pt idx="1">
                  <c:v>Transportation (Vehicle/Gas Money)</c:v>
                </c:pt>
                <c:pt idx="2">
                  <c:v>Supervision</c:v>
                </c:pt>
                <c:pt idx="3">
                  <c:v>Health</c:v>
                </c:pt>
                <c:pt idx="4">
                  <c:v>Trust in Staff</c:v>
                </c:pt>
                <c:pt idx="5">
                  <c:v>Program Awareness</c:v>
                </c:pt>
                <c:pt idx="6">
                  <c:v>Allergies</c:v>
                </c:pt>
                <c:pt idx="7">
                  <c:v>Other</c:v>
                </c:pt>
                <c:pt idx="8">
                  <c:v>I don't know</c:v>
                </c:pt>
              </c:strCache>
            </c:strRef>
          </c:cat>
          <c:val>
            <c:numRef>
              <c:f>Sheet2!$J$21:$J$29</c:f>
              <c:numCache>
                <c:formatCode>General</c:formatCode>
                <c:ptCount val="9"/>
                <c:pt idx="0">
                  <c:v>12</c:v>
                </c:pt>
                <c:pt idx="1">
                  <c:v>15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5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680885763066026"/>
          <c:y val="3.3333333333333333E-2"/>
          <c:w val="0.67814667584027721"/>
          <c:h val="0.7262885781518689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Food Bank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School Pantry</c:v>
                </c:pt>
                <c:pt idx="1">
                  <c:v>After School</c:v>
                </c:pt>
                <c:pt idx="2">
                  <c:v>Summer Meals</c:v>
                </c:pt>
                <c:pt idx="3">
                  <c:v>Backpacks</c:v>
                </c:pt>
                <c:pt idx="4">
                  <c:v>Food Pantries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1E-3</c:v>
                </c:pt>
                <c:pt idx="1">
                  <c:v>0</c:v>
                </c:pt>
                <c:pt idx="2">
                  <c:v>0.02</c:v>
                </c:pt>
                <c:pt idx="3">
                  <c:v>0.4</c:v>
                </c:pt>
                <c:pt idx="4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NonAffiliated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School Pantry</c:v>
                </c:pt>
                <c:pt idx="1">
                  <c:v>After School</c:v>
                </c:pt>
                <c:pt idx="2">
                  <c:v>Summer Meals</c:v>
                </c:pt>
                <c:pt idx="3">
                  <c:v>Backpacks</c:v>
                </c:pt>
                <c:pt idx="4">
                  <c:v>Food Pantries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0.15</c:v>
                </c:pt>
                <c:pt idx="2">
                  <c:v>0.18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Blank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School Pantry</c:v>
                </c:pt>
                <c:pt idx="1">
                  <c:v>After School</c:v>
                </c:pt>
                <c:pt idx="2">
                  <c:v>Summer Meals</c:v>
                </c:pt>
                <c:pt idx="3">
                  <c:v>Backpacks</c:v>
                </c:pt>
                <c:pt idx="4">
                  <c:v>Food Pantries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0.999</c:v>
                </c:pt>
                <c:pt idx="1">
                  <c:v>0.85</c:v>
                </c:pt>
                <c:pt idx="2">
                  <c:v>0.8</c:v>
                </c:pt>
                <c:pt idx="3">
                  <c:v>0.4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789632"/>
        <c:axId val="142791424"/>
      </c:barChart>
      <c:catAx>
        <c:axId val="1427896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42791424"/>
        <c:crosses val="autoZero"/>
        <c:auto val="1"/>
        <c:lblAlgn val="ctr"/>
        <c:lblOffset val="100"/>
        <c:noMultiLvlLbl val="0"/>
      </c:catAx>
      <c:valAx>
        <c:axId val="1427914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2789632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0573401625767654"/>
          <c:y val="0.89857792560412719"/>
          <c:w val="0.43748197130698468"/>
          <c:h val="7.445085528102091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0.49616</cdr:x>
      <cdr:y>0.18712</cdr:y>
    </cdr:from>
    <cdr:to>
      <cdr:x>0.7581</cdr:x>
      <cdr:y>0.53155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38036" y="784225"/>
          <a:ext cx="1656666" cy="1443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Food Insecure,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24.2%</a:t>
          </a:r>
          <a:endParaRPr lang="en-US" sz="2000" b="0" baseline="0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en-US" sz="20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0.25301</cdr:x>
      <cdr:y>0.43744</cdr:y>
    </cdr:from>
    <cdr:to>
      <cdr:x>0.49828</cdr:x>
      <cdr:y>0.79128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0200" y="1833328"/>
          <a:ext cx="1551234" cy="1482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Food Secure, 75.8%</a:t>
          </a:r>
          <a:r>
            <a: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endParaRPr lang="en-US" sz="20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0.86567</cdr:y>
    </cdr:from>
    <cdr:to>
      <cdr:x>1</cdr:x>
      <cdr:y>0.94921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-1066800" y="4419600"/>
          <a:ext cx="6934200" cy="426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6270-D957-4EAC-93C9-8FDA7DADF8B8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7087C-3B5B-45C5-81C4-3BB08AE2E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Bookman Old Style" pitchFamily="18" charset="0"/>
                <a:ea typeface="ＭＳ Ｐゴシック" pitchFamily="34" charset="-128"/>
              </a:rPr>
              <a:t>Nearly  a third of whom we supply food are children……</a:t>
            </a: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946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itchFamily="18" charset="0"/>
                <a:ea typeface="ＭＳ Ｐゴシック" pitchFamily="34" charset="-128"/>
              </a:defRPr>
            </a:lvl1pPr>
            <a:lvl2pPr marL="727868" indent="-279949" algn="l" defTabSz="912946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itchFamily="18" charset="0"/>
                <a:ea typeface="ＭＳ Ｐゴシック" pitchFamily="34" charset="-128"/>
              </a:defRPr>
            </a:lvl2pPr>
            <a:lvl3pPr marL="1121353" indent="-223959" algn="l" defTabSz="912946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itchFamily="18" charset="0"/>
                <a:ea typeface="ＭＳ Ｐゴシック" pitchFamily="34" charset="-128"/>
              </a:defRPr>
            </a:lvl3pPr>
            <a:lvl4pPr marL="1569272" indent="-223959" algn="l" defTabSz="912946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itchFamily="18" charset="0"/>
                <a:ea typeface="ＭＳ Ｐゴシック" pitchFamily="34" charset="-128"/>
              </a:defRPr>
            </a:lvl4pPr>
            <a:lvl5pPr marL="2017191" indent="-223959" algn="l" defTabSz="912946">
              <a:spcBef>
                <a:spcPct val="30000"/>
              </a:spcBef>
              <a:defRPr sz="1200">
                <a:solidFill>
                  <a:schemeClr val="tx1"/>
                </a:solidFill>
                <a:latin typeface="Bookman Old Style" pitchFamily="18" charset="0"/>
                <a:ea typeface="ＭＳ Ｐゴシック" pitchFamily="34" charset="-128"/>
              </a:defRPr>
            </a:lvl5pPr>
            <a:lvl6pPr marL="2465109" indent="-223959" defTabSz="912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itchFamily="18" charset="0"/>
                <a:ea typeface="ＭＳ Ｐゴシック" pitchFamily="34" charset="-128"/>
              </a:defRPr>
            </a:lvl6pPr>
            <a:lvl7pPr marL="2913028" indent="-223959" defTabSz="912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itchFamily="18" charset="0"/>
                <a:ea typeface="ＭＳ Ｐゴシック" pitchFamily="34" charset="-128"/>
              </a:defRPr>
            </a:lvl7pPr>
            <a:lvl8pPr marL="3360947" indent="-223959" defTabSz="912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itchFamily="18" charset="0"/>
                <a:ea typeface="ＭＳ Ｐゴシック" pitchFamily="34" charset="-128"/>
              </a:defRPr>
            </a:lvl8pPr>
            <a:lvl9pPr marL="3808866" indent="-223959" defTabSz="9129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man Old Style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CD9BB14C-828B-42D1-B9C0-97D710759E86}" type="slidenum">
              <a:rPr lang="en-US" altLang="en-US" smtClean="0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087C-3B5B-45C5-81C4-3BB08AE2E5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2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Pantries:</a:t>
            </a:r>
            <a:r>
              <a:rPr lang="en-US" baseline="0" dirty="0" smtClean="0"/>
              <a:t> we serve 80,800 unduplicated clients a year, 29% of which are children. Aka 23,432. Assuming that’s how the children were counted and that each one served is food insecure, that’s 39% of the total 59,920 food insecure children in N 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Assumes 2/3 of all Backpack programs are affiliated with the Food Bank.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Assumes the food bank serves 1/5 of all SFSP recipients (rounded from 17% of sites).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Afterschool coverage based on highest day calculation and compared to free/reduced lunch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087C-3B5B-45C5-81C4-3BB08AE2E5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4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5F44-1584-4262-A87B-23ABAC28B83D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F9AF-5DCD-4D73-AA14-BA517592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5F44-1584-4262-A87B-23ABAC28B83D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F9AF-5DCD-4D73-AA14-BA517592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3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5F44-1584-4262-A87B-23ABAC28B83D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F9AF-5DCD-4D73-AA14-BA517592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2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5F44-1584-4262-A87B-23ABAC28B83D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F9AF-5DCD-4D73-AA14-BA517592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2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5F44-1584-4262-A87B-23ABAC28B83D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F9AF-5DCD-4D73-AA14-BA517592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0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5F44-1584-4262-A87B-23ABAC28B83D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F9AF-5DCD-4D73-AA14-BA517592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7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5F44-1584-4262-A87B-23ABAC28B83D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F9AF-5DCD-4D73-AA14-BA517592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7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5F44-1584-4262-A87B-23ABAC28B83D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F9AF-5DCD-4D73-AA14-BA517592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0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5F44-1584-4262-A87B-23ABAC28B83D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F9AF-5DCD-4D73-AA14-BA517592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5F44-1584-4262-A87B-23ABAC28B83D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F9AF-5DCD-4D73-AA14-BA517592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3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5F44-1584-4262-A87B-23ABAC28B83D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F9AF-5DCD-4D73-AA14-BA5175929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6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A5F44-1584-4262-A87B-23ABAC28B83D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0F9AF-5DCD-4D73-AA14-BA5175929B0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6" t="21829" r="13631" b="22043"/>
          <a:stretch/>
        </p:blipFill>
        <p:spPr>
          <a:xfrm>
            <a:off x="7162800" y="6096000"/>
            <a:ext cx="1570617" cy="5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6428" y="990600"/>
            <a:ext cx="5407572" cy="2819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Child Hunger in North Alabama: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18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Room to Grow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 r="46709"/>
          <a:stretch/>
        </p:blipFill>
        <p:spPr>
          <a:xfrm>
            <a:off x="0" y="-47842"/>
            <a:ext cx="3736428" cy="698682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96690" y="3886200"/>
            <a:ext cx="4876800" cy="175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Laurel Moffat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Food Bank of North Alabama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ConAgra Child Hunger Corps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28995" b="13318"/>
          <a:stretch/>
        </p:blipFill>
        <p:spPr>
          <a:xfrm>
            <a:off x="491922" y="1600200"/>
            <a:ext cx="4872976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38" y="457200"/>
            <a:ext cx="8673662" cy="1143000"/>
          </a:xfrm>
        </p:spPr>
        <p:txBody>
          <a:bodyPr/>
          <a:lstStyle/>
          <a:p>
            <a:r>
              <a:rPr lang="en-US" dirty="0" smtClean="0"/>
              <a:t>Summer Meals</a:t>
            </a:r>
            <a:endParaRPr lang="en-US" dirty="0"/>
          </a:p>
        </p:txBody>
      </p:sp>
      <p:sp>
        <p:nvSpPr>
          <p:cNvPr id="6" name="TextBox 1"/>
          <p:cNvSpPr txBox="1"/>
          <p:nvPr/>
        </p:nvSpPr>
        <p:spPr>
          <a:xfrm>
            <a:off x="152400" y="6362700"/>
            <a:ext cx="5726055" cy="2667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Sources: Food Bank of North Alabama, Alabama State Department of Education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2667000"/>
            <a:ext cx="3276600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of </a:t>
            </a:r>
            <a:r>
              <a:rPr lang="en-US" sz="2800" dirty="0"/>
              <a:t>eligible children reached in </a:t>
            </a:r>
            <a:r>
              <a:rPr lang="en-US" sz="2800" dirty="0" smtClean="0"/>
              <a:t>2016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86400" y="1600200"/>
            <a:ext cx="1981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7200" dirty="0" smtClean="0"/>
              <a:t>20%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999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Meal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6" t="34575" r="9380" b="4552"/>
          <a:stretch/>
        </p:blipFill>
        <p:spPr bwMode="auto">
          <a:xfrm>
            <a:off x="762001" y="1447801"/>
            <a:ext cx="7315199" cy="3911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6200" y="4448656"/>
            <a:ext cx="2820135" cy="1985159"/>
            <a:chOff x="111672" y="4458200"/>
            <a:chExt cx="2820135" cy="1985159"/>
          </a:xfrm>
        </p:grpSpPr>
        <p:grpSp>
          <p:nvGrpSpPr>
            <p:cNvPr id="12" name="Group 11"/>
            <p:cNvGrpSpPr/>
            <p:nvPr/>
          </p:nvGrpSpPr>
          <p:grpSpPr>
            <a:xfrm>
              <a:off x="111672" y="4458200"/>
              <a:ext cx="2820135" cy="1985159"/>
              <a:chOff x="2421320" y="5693285"/>
              <a:chExt cx="2820135" cy="198515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421320" y="5693285"/>
                <a:ext cx="2820135" cy="19851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    Summer Meal Site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    Food Bank-Sponsored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 smtClean="0"/>
                  <a:t>         0-13 % Served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 smtClean="0"/>
                  <a:t>         14-26% Served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    28-42% Served</a:t>
                </a:r>
                <a:endParaRPr lang="en-US" sz="1600" dirty="0"/>
              </a:p>
            </p:txBody>
          </p:sp>
          <p:sp>
            <p:nvSpPr>
              <p:cNvPr id="17" name="Teardrop 16"/>
              <p:cNvSpPr>
                <a:spLocks noChangeAspect="1"/>
              </p:cNvSpPr>
              <p:nvPr/>
            </p:nvSpPr>
            <p:spPr>
              <a:xfrm rot="8073709">
                <a:off x="2578074" y="6177758"/>
                <a:ext cx="286062" cy="278228"/>
              </a:xfrm>
              <a:prstGeom prst="teardrop">
                <a:avLst>
                  <a:gd name="adj" fmla="val 126018"/>
                </a:avLst>
              </a:prstGeom>
              <a:solidFill>
                <a:srgbClr val="EA4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" name="Teardrop 17"/>
              <p:cNvSpPr>
                <a:spLocks noChangeAspect="1"/>
              </p:cNvSpPr>
              <p:nvPr/>
            </p:nvSpPr>
            <p:spPr>
              <a:xfrm rot="8073709">
                <a:off x="2582970" y="5778743"/>
                <a:ext cx="226631" cy="220425"/>
              </a:xfrm>
              <a:prstGeom prst="teardrop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627984" y="5848515"/>
                <a:ext cx="115216" cy="1152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651750" y="6270970"/>
                <a:ext cx="115216" cy="1152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28600" y="5390712"/>
              <a:ext cx="309050" cy="248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8600" y="5695512"/>
              <a:ext cx="309050" cy="2480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8600" y="6000312"/>
              <a:ext cx="309050" cy="2480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1"/>
          <p:cNvSpPr txBox="1"/>
          <p:nvPr/>
        </p:nvSpPr>
        <p:spPr>
          <a:xfrm>
            <a:off x="3581400" y="6076666"/>
            <a:ext cx="3200400" cy="533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Sources: Food Bank of North Alabama, </a:t>
            </a:r>
          </a:p>
          <a:p>
            <a:r>
              <a:rPr lang="en-US" sz="1200" dirty="0" smtClean="0"/>
              <a:t>Alabama State Department of Education</a:t>
            </a:r>
            <a:endParaRPr lang="en-US" sz="1200" dirty="0"/>
          </a:p>
        </p:txBody>
      </p:sp>
      <p:sp>
        <p:nvSpPr>
          <p:cNvPr id="22" name="5-Point Star 21"/>
          <p:cNvSpPr/>
          <p:nvPr/>
        </p:nvSpPr>
        <p:spPr>
          <a:xfrm>
            <a:off x="5029200" y="2286000"/>
            <a:ext cx="282466" cy="268437"/>
          </a:xfrm>
          <a:prstGeom prst="star5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410200"/>
            <a:ext cx="39624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“Nothing stops me</a:t>
            </a:r>
            <a:r>
              <a:rPr lang="en-US" sz="2800" dirty="0" smtClean="0"/>
              <a:t>.”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00976"/>
              </p:ext>
            </p:extLst>
          </p:nvPr>
        </p:nvGraphicFramePr>
        <p:xfrm>
          <a:off x="4114800" y="1371600"/>
          <a:ext cx="4495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0" y="486923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r="21473"/>
          <a:stretch/>
        </p:blipFill>
        <p:spPr>
          <a:xfrm>
            <a:off x="253562" y="1371600"/>
            <a:ext cx="3708838" cy="3682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3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Pantry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828800"/>
            <a:ext cx="2971800" cy="236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New o</a:t>
            </a:r>
            <a:r>
              <a:rPr lang="en-US" sz="4000" dirty="0" smtClean="0"/>
              <a:t>pportunity!</a:t>
            </a:r>
            <a:endParaRPr lang="en-US" sz="4000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12337" r="27246" b="9677"/>
          <a:stretch/>
        </p:blipFill>
        <p:spPr>
          <a:xfrm>
            <a:off x="533400" y="1600200"/>
            <a:ext cx="4831498" cy="4206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6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 Coverage in North Alabama: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442541161"/>
              </p:ext>
            </p:extLst>
          </p:nvPr>
        </p:nvGraphicFramePr>
        <p:xfrm>
          <a:off x="609600" y="1371600"/>
          <a:ext cx="7848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52400" y="6248400"/>
            <a:ext cx="5726055" cy="533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Sources: Feeding America Map the Meal Gap, 2014 Hunger Study, Food Bank of North Alabama, Alabama State Department of Education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152400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*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786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</a:t>
            </a:r>
            <a:r>
              <a:rPr lang="en-US" dirty="0" smtClean="0"/>
              <a:t> Many more non-affiliated food pantries feed families; we just don’t have their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 </a:t>
            </a:r>
            <a:r>
              <a:rPr lang="en-US" sz="4000" dirty="0" smtClean="0">
                <a:latin typeface="+mn-lt"/>
              </a:rPr>
              <a:t>Nearly 1 in 4 </a:t>
            </a:r>
            <a:r>
              <a:rPr lang="en-US" altLang="en-US" sz="4000" dirty="0" smtClean="0">
                <a:latin typeface="+mn-lt"/>
              </a:rPr>
              <a:t>children are food insecure in North Alabama.</a:t>
            </a:r>
            <a:endParaRPr lang="en-US" sz="4000" dirty="0">
              <a:latin typeface="+mn-lt"/>
            </a:endParaRPr>
          </a:p>
        </p:txBody>
      </p:sp>
      <p:sp>
        <p:nvSpPr>
          <p:cNvPr id="105475" name="Control 1"/>
          <p:cNvSpPr>
            <a:spLocks noChangeArrowheads="1" noChangeShapeType="1"/>
          </p:cNvSpPr>
          <p:nvPr/>
        </p:nvSpPr>
        <p:spPr bwMode="auto">
          <a:xfrm>
            <a:off x="3827463" y="2384425"/>
            <a:ext cx="2868612" cy="60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man Old Style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man Old Style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man Old Style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man Old Style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man Old Styl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459829"/>
              </p:ext>
            </p:extLst>
          </p:nvPr>
        </p:nvGraphicFramePr>
        <p:xfrm>
          <a:off x="1295400" y="1600200"/>
          <a:ext cx="6477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52400" y="6248400"/>
            <a:ext cx="5726055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Source: Feeding America Map the Meal Gap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085471" y="4100732"/>
            <a:ext cx="25908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60,000 hungry kids.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Child Food </a:t>
            </a:r>
            <a:r>
              <a:rPr lang="en-US" dirty="0" smtClean="0"/>
              <a:t>Insecurity (CFI) </a:t>
            </a:r>
            <a:r>
              <a:rPr lang="en-US" dirty="0" smtClean="0"/>
              <a:t>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69084" y="1371600"/>
            <a:ext cx="8746316" cy="4648200"/>
            <a:chOff x="169084" y="914400"/>
            <a:chExt cx="8746316" cy="4648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4" t="24828" r="6483" b="13011"/>
            <a:stretch/>
          </p:blipFill>
          <p:spPr bwMode="auto">
            <a:xfrm>
              <a:off x="169084" y="914400"/>
              <a:ext cx="8746316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90600" y="22098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Colbert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82717" y="3055883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Franklin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95400" y="1371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Lauderdale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43503" y="28691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Lawrence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82865" y="1727371"/>
              <a:ext cx="1263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Limestone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7234" y="1756697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Madison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46834" y="3293569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Marshall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37134" y="311137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Morgan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98483" y="40386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Cullman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1756697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Jackson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23538" y="3226832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DeKalb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4800" y="4487123"/>
            <a:ext cx="2286000" cy="1685077"/>
            <a:chOff x="76200" y="4495800"/>
            <a:chExt cx="2286000" cy="1685077"/>
          </a:xfrm>
        </p:grpSpPr>
        <p:sp>
          <p:nvSpPr>
            <p:cNvPr id="18" name="TextBox 17"/>
            <p:cNvSpPr txBox="1"/>
            <p:nvPr/>
          </p:nvSpPr>
          <p:spPr>
            <a:xfrm>
              <a:off x="76200" y="4495800"/>
              <a:ext cx="2286000" cy="16850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 smtClean="0"/>
                <a:t>         21 to 24% CFI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/>
                <a:t> </a:t>
              </a:r>
              <a:r>
                <a:rPr lang="en-US" sz="1600" dirty="0" smtClean="0"/>
                <a:t>        25 to 26% CFI</a:t>
              </a:r>
              <a:endParaRPr lang="en-US" sz="1600" dirty="0"/>
            </a:p>
            <a:p>
              <a:pPr>
                <a:lnSpc>
                  <a:spcPct val="150000"/>
                </a:lnSpc>
              </a:pPr>
              <a:r>
                <a:rPr lang="en-US" sz="1600" dirty="0"/>
                <a:t>         </a:t>
              </a:r>
              <a:r>
                <a:rPr lang="en-US" sz="1600" dirty="0" smtClean="0"/>
                <a:t>26.5 to 27% CFI</a:t>
              </a:r>
              <a:endParaRPr lang="en-US" sz="1600" dirty="0"/>
            </a:p>
            <a:p>
              <a:pPr>
                <a:lnSpc>
                  <a:spcPct val="150000"/>
                </a:lnSpc>
              </a:pPr>
              <a:r>
                <a:rPr lang="en-US" sz="1600" dirty="0"/>
                <a:t>         </a:t>
              </a:r>
              <a:r>
                <a:rPr lang="en-US" sz="1600" dirty="0" smtClean="0"/>
                <a:t>28 to 30% CFI</a:t>
              </a:r>
            </a:p>
            <a:p>
              <a:pPr>
                <a:lnSpc>
                  <a:spcPct val="150000"/>
                </a:lnSpc>
              </a:pPr>
              <a:r>
                <a:rPr lang="en-US" sz="500" dirty="0"/>
                <a:t> </a:t>
              </a:r>
              <a:endParaRPr lang="en-US" sz="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4350" y="4953000"/>
              <a:ext cx="309050" cy="2480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4350" y="5334000"/>
              <a:ext cx="309050" cy="2480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4350" y="5695512"/>
              <a:ext cx="309050" cy="2480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4853" y="4609224"/>
              <a:ext cx="309050" cy="2480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5-Point Star 26"/>
          <p:cNvSpPr/>
          <p:nvPr/>
        </p:nvSpPr>
        <p:spPr>
          <a:xfrm>
            <a:off x="5203934" y="2514600"/>
            <a:ext cx="282466" cy="268437"/>
          </a:xfrm>
          <a:prstGeom prst="star5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Hunger’s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367456"/>
            <a:ext cx="5310554" cy="3429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Depression</a:t>
            </a:r>
          </a:p>
          <a:p>
            <a:pPr lvl="1"/>
            <a:r>
              <a:rPr lang="en-US" dirty="0" smtClean="0"/>
              <a:t>Anxiety</a:t>
            </a:r>
          </a:p>
          <a:p>
            <a:pPr lvl="1"/>
            <a:r>
              <a:rPr lang="en-US" dirty="0" smtClean="0"/>
              <a:t>Poor behavior</a:t>
            </a:r>
          </a:p>
          <a:p>
            <a:pPr lvl="1"/>
            <a:r>
              <a:rPr lang="en-US" dirty="0" smtClean="0"/>
              <a:t>Obesity</a:t>
            </a:r>
            <a:endParaRPr lang="en-US" dirty="0"/>
          </a:p>
          <a:p>
            <a:pPr lvl="1"/>
            <a:r>
              <a:rPr lang="en-US" dirty="0" smtClean="0"/>
              <a:t>Poor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6155"/>
          <a:stretch/>
        </p:blipFill>
        <p:spPr>
          <a:xfrm>
            <a:off x="457200" y="2330669"/>
            <a:ext cx="3833446" cy="304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23219"/>
            <a:ext cx="8229600" cy="73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Food Insecurity is linked to increased risk of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495800" cy="3303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Food Pantries</a:t>
            </a:r>
          </a:p>
          <a:p>
            <a:pPr marL="0" indent="0">
              <a:buNone/>
            </a:pPr>
            <a:r>
              <a:rPr lang="en-US" dirty="0" smtClean="0"/>
              <a:t>Weekend </a:t>
            </a:r>
            <a:r>
              <a:rPr lang="en-US" dirty="0" err="1" smtClean="0"/>
              <a:t>BackPacks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Summer Meals</a:t>
            </a:r>
          </a:p>
          <a:p>
            <a:pPr marL="0" indent="0">
              <a:buNone/>
            </a:pPr>
            <a:r>
              <a:rPr lang="en-US" dirty="0" smtClean="0"/>
              <a:t>School Pantries</a:t>
            </a:r>
            <a:endParaRPr lang="en-US" dirty="0"/>
          </a:p>
        </p:txBody>
      </p:sp>
      <p:pic>
        <p:nvPicPr>
          <p:cNvPr id="4" name="Picture 17" descr="FeaturePicMain_GirlEa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413"/>
          <a:stretch/>
        </p:blipFill>
        <p:spPr bwMode="auto">
          <a:xfrm>
            <a:off x="1" y="1600200"/>
            <a:ext cx="4192171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9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Pantries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72" y="1447800"/>
            <a:ext cx="8460828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Together, we serve 20,000 children a year.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2" r="22586" b="5531"/>
          <a:stretch/>
        </p:blipFill>
        <p:spPr>
          <a:xfrm>
            <a:off x="838200" y="2123223"/>
            <a:ext cx="7696200" cy="38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Weekend </a:t>
            </a:r>
            <a:r>
              <a:rPr lang="en-US" dirty="0" err="1" smtClean="0"/>
              <a:t>BackPacks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16764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2014</a:t>
            </a:r>
            <a:endParaRPr lang="en-US" sz="3600" dirty="0"/>
          </a:p>
        </p:txBody>
      </p:sp>
      <p:pic>
        <p:nvPicPr>
          <p:cNvPr id="1033" name="Picture 9" descr="https://cdn.pixabay.com/photo/2014/04/02/16/16/backpack-30675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73970"/>
            <a:ext cx="1329635" cy="17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72"/>
          <a:stretch/>
        </p:blipFill>
        <p:spPr bwMode="auto">
          <a:xfrm>
            <a:off x="609600" y="2773970"/>
            <a:ext cx="1371600" cy="172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https://cdn.pixabay.com/photo/2014/04/02/16/16/backpack-30675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65" y="2773970"/>
            <a:ext cx="1329635" cy="17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https://cdn.pixabay.com/photo/2014/04/02/16/16/backpack-30675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65" y="2773970"/>
            <a:ext cx="1329635" cy="17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https://cdn.pixabay.com/photo/2014/04/02/16/16/backpack-306756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773970"/>
            <a:ext cx="1329635" cy="17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"/>
          <p:cNvSpPr txBox="1"/>
          <p:nvPr/>
        </p:nvSpPr>
        <p:spPr>
          <a:xfrm>
            <a:off x="419100" y="6096000"/>
            <a:ext cx="6286500" cy="533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Sources: Food Bank of North Alabama,  Alabama State Department of Education</a:t>
            </a:r>
          </a:p>
          <a:p>
            <a:r>
              <a:rPr lang="en-US" sz="1200" dirty="0" smtClean="0"/>
              <a:t>Image: </a:t>
            </a:r>
            <a:r>
              <a:rPr lang="en-US" sz="1200" dirty="0" err="1" smtClean="0"/>
              <a:t>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044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Weekend </a:t>
            </a:r>
            <a:r>
              <a:rPr lang="en-US" dirty="0" err="1" smtClean="0"/>
              <a:t>BackPacks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16764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2017</a:t>
            </a:r>
            <a:endParaRPr lang="en-US" sz="36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72"/>
          <a:stretch/>
        </p:blipFill>
        <p:spPr bwMode="auto">
          <a:xfrm>
            <a:off x="609600" y="2773970"/>
            <a:ext cx="1371600" cy="172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https://cdn.pixabay.com/photo/2014/04/02/16/16/backpack-306756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65" y="2773970"/>
            <a:ext cx="1329635" cy="17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https://cdn.pixabay.com/photo/2014/04/02/16/16/backpack-306756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773970"/>
            <a:ext cx="1329635" cy="17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72"/>
          <a:stretch/>
        </p:blipFill>
        <p:spPr bwMode="auto">
          <a:xfrm>
            <a:off x="2286000" y="2773970"/>
            <a:ext cx="1371600" cy="172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72"/>
          <a:stretch/>
        </p:blipFill>
        <p:spPr bwMode="auto">
          <a:xfrm>
            <a:off x="3907182" y="2773970"/>
            <a:ext cx="1371600" cy="172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/>
          <p:cNvSpPr txBox="1"/>
          <p:nvPr/>
        </p:nvSpPr>
        <p:spPr>
          <a:xfrm>
            <a:off x="419100" y="6096000"/>
            <a:ext cx="6286500" cy="533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Sources: Food Bank of North Alabama,  Alabama State Department of Education</a:t>
            </a:r>
          </a:p>
          <a:p>
            <a:r>
              <a:rPr lang="en-US" sz="1200" dirty="0" smtClean="0"/>
              <a:t>Image: </a:t>
            </a:r>
            <a:r>
              <a:rPr lang="en-US" sz="1200" dirty="0" err="1" smtClean="0"/>
              <a:t>Pixabay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00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6" t="31816" r="7414" b="4919"/>
          <a:stretch/>
        </p:blipFill>
        <p:spPr bwMode="auto">
          <a:xfrm>
            <a:off x="762000" y="1457723"/>
            <a:ext cx="7467599" cy="4007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Partners and </a:t>
            </a:r>
            <a:r>
              <a:rPr lang="en-US" dirty="0" err="1" smtClean="0"/>
              <a:t>BackPack</a:t>
            </a:r>
            <a:r>
              <a:rPr lang="en-US" dirty="0" smtClean="0"/>
              <a:t> Coverage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" y="4495800"/>
            <a:ext cx="3124200" cy="2054409"/>
            <a:chOff x="2421320" y="5693285"/>
            <a:chExt cx="3124200" cy="2054409"/>
          </a:xfrm>
        </p:grpSpPr>
        <p:sp>
          <p:nvSpPr>
            <p:cNvPr id="6" name="TextBox 5"/>
            <p:cNvSpPr txBox="1"/>
            <p:nvPr/>
          </p:nvSpPr>
          <p:spPr>
            <a:xfrm>
              <a:off x="2421320" y="5693285"/>
              <a:ext cx="3124200" cy="20544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/>
                <a:t> </a:t>
              </a:r>
              <a:r>
                <a:rPr lang="en-US" sz="1600" dirty="0" smtClean="0"/>
                <a:t>        Food Bank Partner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/>
                <a:t> </a:t>
              </a:r>
              <a:r>
                <a:rPr lang="en-US" sz="1600" dirty="0" smtClean="0"/>
                <a:t>        Partner with </a:t>
              </a:r>
              <a:r>
                <a:rPr lang="en-US" sz="1600" dirty="0" err="1" smtClean="0"/>
                <a:t>BackPacks</a:t>
              </a:r>
              <a:endParaRPr lang="en-US" sz="1600" dirty="0" smtClean="0"/>
            </a:p>
            <a:p>
              <a:pPr>
                <a:lnSpc>
                  <a:spcPct val="150000"/>
                </a:lnSpc>
              </a:pPr>
              <a:r>
                <a:rPr lang="en-US" sz="1600" dirty="0"/>
                <a:t> </a:t>
              </a:r>
              <a:r>
                <a:rPr lang="en-US" sz="1600" dirty="0" smtClean="0"/>
                <a:t>         8% Schools Covered</a:t>
              </a:r>
              <a:endParaRPr lang="en-US" sz="1600" dirty="0"/>
            </a:p>
            <a:p>
              <a:pPr>
                <a:lnSpc>
                  <a:spcPct val="150000"/>
                </a:lnSpc>
              </a:pPr>
              <a:r>
                <a:rPr lang="en-US" sz="1600" dirty="0"/>
                <a:t>         </a:t>
              </a:r>
              <a:r>
                <a:rPr lang="en-US" sz="1600" dirty="0" smtClean="0"/>
                <a:t>40-60% Covered</a:t>
              </a:r>
              <a:endParaRPr lang="en-US" sz="1600" dirty="0"/>
            </a:p>
            <a:p>
              <a:pPr>
                <a:lnSpc>
                  <a:spcPct val="150000"/>
                </a:lnSpc>
              </a:pPr>
              <a:r>
                <a:rPr lang="en-US" sz="1600" dirty="0"/>
                <a:t>         </a:t>
              </a:r>
              <a:r>
                <a:rPr lang="en-US" sz="1600" dirty="0" smtClean="0"/>
                <a:t>60-75% Covered</a:t>
              </a:r>
            </a:p>
            <a:p>
              <a:pPr>
                <a:lnSpc>
                  <a:spcPct val="150000"/>
                </a:lnSpc>
              </a:pPr>
              <a:r>
                <a:rPr lang="en-US" sz="500" dirty="0"/>
                <a:t> </a:t>
              </a:r>
              <a:endParaRPr lang="en-US" sz="400" dirty="0"/>
            </a:p>
          </p:txBody>
        </p:sp>
        <p:sp>
          <p:nvSpPr>
            <p:cNvPr id="7" name="Teardrop 6"/>
            <p:cNvSpPr>
              <a:spLocks noChangeAspect="1"/>
            </p:cNvSpPr>
            <p:nvPr/>
          </p:nvSpPr>
          <p:spPr>
            <a:xfrm rot="8073709">
              <a:off x="2578074" y="6177758"/>
              <a:ext cx="286062" cy="278228"/>
            </a:xfrm>
            <a:prstGeom prst="teardrop">
              <a:avLst>
                <a:gd name="adj" fmla="val 126018"/>
              </a:avLst>
            </a:prstGeom>
            <a:solidFill>
              <a:srgbClr val="EA4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ardrop 7"/>
            <p:cNvSpPr>
              <a:spLocks noChangeAspect="1"/>
            </p:cNvSpPr>
            <p:nvPr/>
          </p:nvSpPr>
          <p:spPr>
            <a:xfrm rot="8073709">
              <a:off x="2578074" y="5755303"/>
              <a:ext cx="286062" cy="278228"/>
            </a:xfrm>
            <a:prstGeom prst="teardrop">
              <a:avLst>
                <a:gd name="adj" fmla="val 12601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Oval 8"/>
            <p:cNvSpPr/>
            <p:nvPr/>
          </p:nvSpPr>
          <p:spPr>
            <a:xfrm>
              <a:off x="2651750" y="5848515"/>
              <a:ext cx="115216" cy="115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Oval 9"/>
            <p:cNvSpPr/>
            <p:nvPr/>
          </p:nvSpPr>
          <p:spPr>
            <a:xfrm>
              <a:off x="2651750" y="6270970"/>
              <a:ext cx="115216" cy="115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4350" y="5410200"/>
            <a:ext cx="309050" cy="248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4350" y="5715000"/>
            <a:ext cx="309050" cy="24808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4350" y="6019800"/>
            <a:ext cx="309050" cy="248088"/>
          </a:xfrm>
          <a:prstGeom prst="rect">
            <a:avLst/>
          </a:prstGeom>
          <a:solidFill>
            <a:srgbClr val="236B4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"/>
          <p:cNvSpPr txBox="1"/>
          <p:nvPr/>
        </p:nvSpPr>
        <p:spPr>
          <a:xfrm>
            <a:off x="3581400" y="6076666"/>
            <a:ext cx="3200400" cy="533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Sources: Food Bank of North Alabama, </a:t>
            </a:r>
          </a:p>
          <a:p>
            <a:r>
              <a:rPr lang="en-US" sz="1200" dirty="0" smtClean="0"/>
              <a:t>Alabama State Department of Education</a:t>
            </a:r>
            <a:endParaRPr lang="en-US" sz="1200" dirty="0"/>
          </a:p>
        </p:txBody>
      </p:sp>
      <p:pic>
        <p:nvPicPr>
          <p:cNvPr id="17" name="Picture 4" descr="Image result for google my map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37" y="4846134"/>
            <a:ext cx="1525268" cy="2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5-Point Star 17"/>
          <p:cNvSpPr/>
          <p:nvPr/>
        </p:nvSpPr>
        <p:spPr>
          <a:xfrm>
            <a:off x="5029200" y="2438400"/>
            <a:ext cx="282466" cy="268437"/>
          </a:xfrm>
          <a:prstGeom prst="star5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455</Words>
  <Application>Microsoft Office PowerPoint</Application>
  <PresentationFormat>On-screen Show (4:3)</PresentationFormat>
  <Paragraphs>99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Child Hunger in North Alabama:   Room to Grow</vt:lpstr>
      <vt:lpstr> Nearly 1 in 4 children are food insecure in North Alabama.</vt:lpstr>
      <vt:lpstr>Child Food Insecurity (CFI) Rates</vt:lpstr>
      <vt:lpstr>Hunger’s Impact</vt:lpstr>
      <vt:lpstr>Current Solutions</vt:lpstr>
      <vt:lpstr>Food Pantries</vt:lpstr>
      <vt:lpstr>Weekend BackPacks</vt:lpstr>
      <vt:lpstr>Weekend BackPacks</vt:lpstr>
      <vt:lpstr>Partners and BackPack Coverage</vt:lpstr>
      <vt:lpstr>Summer Meals</vt:lpstr>
      <vt:lpstr>Summer Meal Sites</vt:lpstr>
      <vt:lpstr>Barriers to Participation</vt:lpstr>
      <vt:lpstr>School Pantry</vt:lpstr>
      <vt:lpstr>Program Coverage in North Alabama: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Hunger in North Alabama: A Problem worth Solving</dc:title>
  <dc:creator>Media</dc:creator>
  <cp:lastModifiedBy>Media</cp:lastModifiedBy>
  <cp:revision>109</cp:revision>
  <dcterms:created xsi:type="dcterms:W3CDTF">2016-12-02T16:35:29Z</dcterms:created>
  <dcterms:modified xsi:type="dcterms:W3CDTF">2017-02-28T22:13:41Z</dcterms:modified>
</cp:coreProperties>
</file>