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Montserrat" panose="020B0604020202020204" charset="0"/>
      <p:regular r:id="rId25"/>
      <p:bold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2154" y="-90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76775244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 name="Shape 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Main themes: innovative approaches to ending child hunger. Real case studies that everyone can do. Touch on fundraising and building community support, including volunteer army. Emphasize it takes a village. Rural areas and hybrid programs.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Nutrition education, gardening - incorporating innovative root causes work into school pantry setting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2"/>
              </a:buClr>
              <a:buSzPct val="100000"/>
              <a:buFont typeface="Arial"/>
              <a:buNone/>
            </a:pPr>
            <a:r>
              <a:rPr lang="en" i="1">
                <a:solidFill>
                  <a:schemeClr val="dk2"/>
                </a:solidFill>
              </a:rPr>
              <a:t>	</a:t>
            </a:r>
            <a:r>
              <a:rPr lang="en">
                <a:solidFill>
                  <a:schemeClr val="dk2"/>
                </a:solidFill>
              </a:rPr>
              <a:t>You remember that 22 million number? Well, only 3.9 million of them receive summer meals. That’s a gap of 1 in 6. Why is it so high?!</a:t>
            </a:r>
          </a:p>
          <a:p>
            <a:pPr lvl="0">
              <a:spcBef>
                <a:spcPts val="0"/>
              </a:spcBef>
              <a:buClr>
                <a:schemeClr val="dk2"/>
              </a:buClr>
              <a:buSzPct val="100000"/>
              <a:buFont typeface="Arial"/>
              <a:buNone/>
            </a:pPr>
            <a:r>
              <a:rPr lang="en">
                <a:solidFill>
                  <a:schemeClr val="dk2"/>
                </a:solidFill>
              </a:rPr>
              <a:t>	We need more </a:t>
            </a:r>
            <a:r>
              <a:rPr lang="en" b="1" i="1">
                <a:solidFill>
                  <a:schemeClr val="dk2"/>
                </a:solidFill>
              </a:rPr>
              <a:t>relationships </a:t>
            </a:r>
            <a:r>
              <a:rPr lang="en" i="1">
                <a:solidFill>
                  <a:schemeClr val="dk2"/>
                </a:solidFill>
              </a:rPr>
              <a:t> to help eliminate barriers. </a:t>
            </a:r>
            <a:r>
              <a:rPr lang="en">
                <a:solidFill>
                  <a:schemeClr val="dk2"/>
                </a:solidFill>
              </a:rPr>
              <a:t>Look at this picture and think of all the barriers this Texas lunch bus is tackling. Transportation. Access. Awareness. Safety and climate control. </a:t>
            </a:r>
          </a:p>
          <a:p>
            <a:pPr lvl="0">
              <a:spcBef>
                <a:spcPts val="0"/>
              </a:spcBef>
              <a:buClr>
                <a:schemeClr val="dk2"/>
              </a:buClr>
              <a:buSzPct val="100000"/>
              <a:buFont typeface="Arial"/>
              <a:buNone/>
            </a:pPr>
            <a:endParaRPr>
              <a:solidFill>
                <a:schemeClr val="dk2"/>
              </a:solidFill>
            </a:endParaRPr>
          </a:p>
          <a:p>
            <a:pPr lvl="0">
              <a:spcBef>
                <a:spcPts val="0"/>
              </a:spcBef>
              <a:buClr>
                <a:schemeClr val="dk2"/>
              </a:buClr>
              <a:buSzPct val="100000"/>
              <a:buFont typeface="Arial"/>
              <a:buNone/>
            </a:pPr>
            <a:r>
              <a:rPr lang="en">
                <a:solidFill>
                  <a:schemeClr val="dk2"/>
                </a:solidFill>
              </a:rPr>
              <a:t>	The beauty of summer feeding is that there’s </a:t>
            </a:r>
            <a:r>
              <a:rPr lang="en" i="1">
                <a:solidFill>
                  <a:schemeClr val="dk2"/>
                </a:solidFill>
              </a:rPr>
              <a:t>NO ONE WAY TO DO IT.</a:t>
            </a:r>
            <a:r>
              <a:rPr lang="en">
                <a:solidFill>
                  <a:schemeClr val="dk2"/>
                </a:solidFill>
              </a:rPr>
              <a:t> The program has built-in flexibility that allows partners to do things like THIS:</a:t>
            </a:r>
          </a:p>
          <a:p>
            <a:pPr lvl="0" rtl="0">
              <a:spcBef>
                <a:spcPts val="0"/>
              </a:spcBef>
              <a:buNone/>
            </a:pPr>
            <a:endParaRPr>
              <a:solidFill>
                <a:schemeClr val="dk2"/>
              </a:solidFill>
            </a:endParaRPr>
          </a:p>
          <a:p>
            <a:pPr lvl="0" rt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2"/>
              </a:buClr>
              <a:buSzPct val="100000"/>
              <a:buFont typeface="Arial"/>
              <a:buNone/>
            </a:pPr>
            <a:r>
              <a:rPr lang="en"/>
              <a:t>Feed kids in your food pantry!</a:t>
            </a:r>
          </a:p>
          <a:p>
            <a:pPr lvl="0">
              <a:spcBef>
                <a:spcPts val="0"/>
              </a:spcBef>
              <a:buClr>
                <a:schemeClr val="dk2"/>
              </a:buClr>
              <a:buSzPct val="100000"/>
              <a:buFont typeface="Arial"/>
              <a:buNone/>
            </a:pPr>
            <a:r>
              <a:rPr lang="en"/>
              <a:t>	In this case study, you are looking at what’s called an “open” summer feeding site that NOT ONLY meets all USDA food safety requirements, but shows us that WHERE THERE’s A WILL THERE’s A WAY.  </a:t>
            </a:r>
          </a:p>
          <a:p>
            <a:pPr lvl="0">
              <a:spcBef>
                <a:spcPts val="0"/>
              </a:spcBef>
              <a:buClr>
                <a:schemeClr val="dk2"/>
              </a:buClr>
              <a:buSzPct val="100000"/>
              <a:buFont typeface="Arial"/>
              <a:buNone/>
            </a:pPr>
            <a:r>
              <a:rPr lang="en"/>
              <a:t>	If your food pantry has a kitchen, you can throw open your doors to feed kids this summer. Just ask Betty </a:t>
            </a:r>
          </a:p>
          <a:p>
            <a:pPr lvl="0">
              <a:spcBef>
                <a:spcPts val="0"/>
              </a:spcBef>
              <a:buClr>
                <a:schemeClr val="dk2"/>
              </a:buClr>
              <a:buSzPct val="100000"/>
              <a:buFont typeface="Arial"/>
              <a:buNone/>
            </a:pPr>
            <a:r>
              <a:rPr lang="en"/>
              <a:t>	- CLICK - </a:t>
            </a:r>
          </a:p>
          <a:p>
            <a:pPr lvl="0">
              <a:spcBef>
                <a:spcPts val="0"/>
              </a:spcBef>
              <a:buClr>
                <a:schemeClr val="dk2"/>
              </a:buClr>
              <a:buSzPct val="100000"/>
              <a:buFont typeface="Arial"/>
              <a:buNone/>
            </a:pPr>
            <a:r>
              <a:rPr lang="en"/>
              <a:t>	one of my heroes who had this vision. We worked together to make it happen. Her volunteers create the menu, cook and recruit the kids. We just provide the support. WHERE THERE’s A WILL, THERE’s A WAY. </a:t>
            </a:r>
          </a:p>
          <a:p>
            <a:pPr lvl="0" rt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2"/>
              </a:buClr>
              <a:buSzPct val="110000"/>
              <a:buFont typeface="Arial"/>
              <a:buNone/>
            </a:pPr>
            <a:r>
              <a:rPr lang="en" sz="1000">
                <a:solidFill>
                  <a:srgbClr val="333333"/>
                </a:solidFill>
                <a:highlight>
                  <a:srgbClr val="FFFFFF"/>
                </a:highlight>
              </a:rPr>
              <a:t>One of the Summer Feeding barriers is understanding where kids go in the summer. In Louisiana, it’s so hot outside that many kids spend their days unsupervised at the public library. Summer Feeding is flexible enough to allow kids to be fed almost anywhere.</a:t>
            </a:r>
          </a:p>
          <a:p>
            <a:pPr lvl="0" rtl="0">
              <a:lnSpc>
                <a:spcPct val="115000"/>
              </a:lnSpc>
              <a:spcBef>
                <a:spcPts val="0"/>
              </a:spcBef>
              <a:buClr>
                <a:schemeClr val="dk2"/>
              </a:buClr>
              <a:buSzPct val="110000"/>
              <a:buFont typeface="Arial"/>
              <a:buNone/>
            </a:pPr>
            <a:r>
              <a:rPr lang="en" sz="1000">
                <a:solidFill>
                  <a:srgbClr val="333333"/>
                </a:solidFill>
                <a:highlight>
                  <a:srgbClr val="FFFFFF"/>
                </a:highlight>
              </a:rPr>
              <a:t>	Let’s learn about how Lunch at the Library works.</a:t>
            </a:r>
          </a:p>
          <a:p>
            <a:pPr lvl="0" rtl="0">
              <a:lnSpc>
                <a:spcPct val="115000"/>
              </a:lnSpc>
              <a:spcBef>
                <a:spcPts val="0"/>
              </a:spcBef>
              <a:buNone/>
            </a:pPr>
            <a:endParaRPr sz="1000">
              <a:solidFill>
                <a:srgbClr val="333333"/>
              </a:solidFill>
              <a:highlight>
                <a:srgbClr val="FFFFFF"/>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Other Summer Feeding approaches: examples from left, pediatric waiting room, Summer Feeding and nutrition education, myplate bingo nutrition activity, public park open site combines fitness and food</a:t>
            </a:r>
          </a:p>
          <a:p>
            <a:pPr lvl="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solidFill>
                  <a:schemeClr val="dk2"/>
                </a:solidFill>
              </a:rPr>
              <a:t>Weaving nutrition, fitness, health access and family-friendly tools into existing food distributions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Quick, cheap ways to create attractive settings for families in food pantries. Nutrition games in the food pantry setting while parents shop or pickup prepacked bags; toy library at the food pantry; other ideas are reading corners, book lending programs.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Long lines, open to the elements, undignified, one-dimensional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After-food brings people together. Engage </a:t>
            </a:r>
            <a:r>
              <a:rPr lang="en" sz="1200">
                <a:solidFill>
                  <a:schemeClr val="dk2"/>
                </a:solidFill>
                <a:highlight>
                  <a:srgbClr val="FFFFFF"/>
                </a:highlight>
              </a:rPr>
              <a:t>community volunteers, church leaders, educators, dietitians, social workers, and healthcare professionals.</a:t>
            </a:r>
            <a:r>
              <a:rPr lang="en"/>
              <a:t> Food distributions as community events.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Hybrid approaches: Kid sack while parents shop, produce and nutrition emphasis (recipes attached to certain produce items), Mobile Pantry distributions transformed into health events with screenings from local providers</a:t>
            </a:r>
          </a:p>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Clr>
                <a:schemeClr val="dk2"/>
              </a:buClr>
              <a:buSzPct val="100000"/>
              <a:buFont typeface="Arial"/>
              <a:buNone/>
            </a:pPr>
            <a:r>
              <a:rPr lang="en">
                <a:solidFill>
                  <a:schemeClr val="dk2"/>
                </a:solidFill>
              </a:rPr>
              <a:t>		 	 	 		</a:t>
            </a:r>
          </a:p>
          <a:p>
            <a:pPr lvl="0">
              <a:spcBef>
                <a:spcPts val="0"/>
              </a:spcBef>
              <a:buClr>
                <a:schemeClr val="dk2"/>
              </a:buClr>
              <a:buSzPct val="100000"/>
              <a:buFont typeface="Arial"/>
              <a:buNone/>
            </a:pPr>
            <a:r>
              <a:rPr lang="en">
                <a:solidFill>
                  <a:schemeClr val="dk2"/>
                </a:solidFill>
              </a:rPr>
              <a:t>			</a:t>
            </a:r>
          </a:p>
          <a:p>
            <a:pPr lvl="0">
              <a:spcBef>
                <a:spcPts val="0"/>
              </a:spcBef>
              <a:buClr>
                <a:schemeClr val="dk2"/>
              </a:buClr>
              <a:buSzPct val="100000"/>
              <a:buFont typeface="Arial"/>
              <a:buNone/>
            </a:pPr>
            <a:r>
              <a:rPr lang="en">
                <a:solidFill>
                  <a:schemeClr val="dk2"/>
                </a:solidFill>
              </a:rPr>
              <a:t>				</a:t>
            </a:r>
          </a:p>
          <a:p>
            <a:pPr lvl="0">
              <a:spcBef>
                <a:spcPts val="0"/>
              </a:spcBef>
              <a:buClr>
                <a:schemeClr val="dk2"/>
              </a:buClr>
              <a:buSzPct val="100000"/>
              <a:buFont typeface="Arial"/>
              <a:buNone/>
            </a:pPr>
            <a:r>
              <a:rPr lang="en">
                <a:solidFill>
                  <a:schemeClr val="dk2"/>
                </a:solidFill>
              </a:rPr>
              <a:t>					</a:t>
            </a:r>
          </a:p>
          <a:p>
            <a:pPr lvl="0">
              <a:spcBef>
                <a:spcPts val="0"/>
              </a:spcBef>
              <a:buClr>
                <a:schemeClr val="dk2"/>
              </a:buClr>
              <a:buSzPct val="100000"/>
              <a:buFont typeface="Arial"/>
              <a:buNone/>
            </a:pPr>
            <a:r>
              <a:rPr lang="en">
                <a:solidFill>
                  <a:schemeClr val="dk2"/>
                </a:solidFill>
              </a:rPr>
              <a:t>						</a:t>
            </a:r>
          </a:p>
          <a:p>
            <a:pPr lvl="0">
              <a:spcBef>
                <a:spcPts val="0"/>
              </a:spcBef>
              <a:buClr>
                <a:schemeClr val="dk2"/>
              </a:buClr>
              <a:buSzPct val="91666"/>
              <a:buFont typeface="Arial"/>
              <a:buNone/>
            </a:pPr>
            <a:r>
              <a:rPr lang="en" sz="1200">
                <a:solidFill>
                  <a:schemeClr val="dk2"/>
                </a:solidFill>
              </a:rPr>
              <a:t>The central question we’re going to answer this morning: How can we end hunger in our communities?</a:t>
            </a:r>
          </a:p>
          <a:p>
            <a:pPr lvl="0">
              <a:spcBef>
                <a:spcPts val="0"/>
              </a:spcBef>
              <a:buClr>
                <a:schemeClr val="dk2"/>
              </a:buClr>
              <a:buSzPct val="100000"/>
              <a:buFont typeface="Arial"/>
              <a:buNone/>
            </a:pPr>
            <a:r>
              <a:rPr lang="en">
                <a:solidFill>
                  <a:schemeClr val="dk2"/>
                </a:solidFill>
              </a:rPr>
              <a:t>						</a:t>
            </a:r>
          </a:p>
          <a:p>
            <a:pPr lvl="0">
              <a:spcBef>
                <a:spcPts val="0"/>
              </a:spcBef>
              <a:buClr>
                <a:schemeClr val="dk2"/>
              </a:buClr>
              <a:buSzPct val="91666"/>
              <a:buFont typeface="Arial"/>
              <a:buNone/>
            </a:pPr>
            <a:r>
              <a:rPr lang="en" sz="1200">
                <a:solidFill>
                  <a:schemeClr val="dk2"/>
                </a:solidFill>
              </a:rPr>
              <a:t>There’s no one way. There’s no best way.</a:t>
            </a:r>
          </a:p>
          <a:p>
            <a:pPr lvl="0">
              <a:spcBef>
                <a:spcPts val="0"/>
              </a:spcBef>
              <a:buClr>
                <a:schemeClr val="dk2"/>
              </a:buClr>
              <a:buSzPct val="100000"/>
              <a:buFont typeface="Arial"/>
              <a:buNone/>
            </a:pPr>
            <a:r>
              <a:rPr lang="en">
                <a:solidFill>
                  <a:schemeClr val="dk2"/>
                </a:solidFill>
              </a:rPr>
              <a:t>						</a:t>
            </a:r>
          </a:p>
          <a:p>
            <a:pPr lvl="0">
              <a:spcBef>
                <a:spcPts val="0"/>
              </a:spcBef>
              <a:buClr>
                <a:schemeClr val="dk2"/>
              </a:buClr>
              <a:buSzPct val="91666"/>
              <a:buFont typeface="Arial"/>
              <a:buNone/>
            </a:pPr>
            <a:r>
              <a:rPr lang="en" sz="1200">
                <a:solidFill>
                  <a:schemeClr val="dk2"/>
                </a:solidFill>
              </a:rPr>
              <a:t>Each community finds success when they create their own unique way. ———CLICK—-</a:t>
            </a:r>
          </a:p>
          <a:p>
            <a:pPr lvl="0">
              <a:spcBef>
                <a:spcPts val="0"/>
              </a:spcBef>
              <a:buClr>
                <a:schemeClr val="dk2"/>
              </a:buClr>
              <a:buSzPct val="100000"/>
              <a:buFont typeface="Arial"/>
              <a:buNone/>
            </a:pPr>
            <a:r>
              <a:rPr lang="en">
                <a:solidFill>
                  <a:schemeClr val="dk2"/>
                </a:solidFill>
              </a:rPr>
              <a:t>						</a:t>
            </a:r>
          </a:p>
          <a:p>
            <a:pPr lvl="0">
              <a:spcBef>
                <a:spcPts val="0"/>
              </a:spcBef>
              <a:buClr>
                <a:schemeClr val="dk2"/>
              </a:buClr>
              <a:buSzPct val="91666"/>
              <a:buFont typeface="Arial"/>
              <a:buNone/>
            </a:pPr>
            <a:r>
              <a:rPr lang="en" sz="1200">
                <a:solidFill>
                  <a:schemeClr val="dk2"/>
                </a:solidFill>
              </a:rPr>
              <a:t>We’re going to learn about those innovative, everyday approaches and talk about things you can start doing TODAY to feed hungry kids and families. And here are just a few ideas I’ve collected to start us off:</a:t>
            </a:r>
            <a:r>
              <a:rPr lang="en">
                <a:solidFill>
                  <a:schemeClr val="dk2"/>
                </a:solidFill>
              </a:rPr>
              <a:t>	</a:t>
            </a:r>
          </a:p>
          <a:p>
            <a:pPr lvl="0">
              <a:spcBef>
                <a:spcPts val="0"/>
              </a:spcBef>
              <a:buClr>
                <a:schemeClr val="dk2"/>
              </a:buClr>
              <a:buSzPct val="91666"/>
              <a:buFont typeface="Arial"/>
              <a:buNone/>
            </a:pPr>
            <a:r>
              <a:rPr lang="en" sz="1200">
                <a:solidFill>
                  <a:schemeClr val="dk2"/>
                </a:solidFill>
              </a:rPr>
              <a:t>*Kids eating lunch at one of the Arkansas summer feeding bus stop</a:t>
            </a:r>
          </a:p>
          <a:p>
            <a:pPr lvl="0">
              <a:spcBef>
                <a:spcPts val="0"/>
              </a:spcBef>
              <a:buClr>
                <a:schemeClr val="dk2"/>
              </a:buClr>
              <a:buSzPct val="91666"/>
              <a:buFont typeface="Arial"/>
              <a:buNone/>
            </a:pPr>
            <a:r>
              <a:rPr lang="en" sz="1200">
                <a:solidFill>
                  <a:schemeClr val="dk2"/>
                </a:solidFill>
              </a:rPr>
              <a:t>*Free children’s cooking class using food pantry ingredients: New Orleans, Louisiana</a:t>
            </a:r>
          </a:p>
          <a:p>
            <a:pPr lvl="0">
              <a:spcBef>
                <a:spcPts val="0"/>
              </a:spcBef>
              <a:buNone/>
            </a:pPr>
            <a:r>
              <a:rPr lang="en" sz="1200">
                <a:solidFill>
                  <a:schemeClr val="dk2"/>
                </a:solidFill>
              </a:rPr>
              <a:t>*High school students shopping at their school pantry in Lafayette, Louisiana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5" name="Shape 1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Parallel activities during food distributions keep kids and families engaged, shifting the emphasis from quantity/volume of food distributed and received to quality of experience, knowledge gained and lives changed.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Mention that I’ll be staying for the day and can answer questions individually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Clr>
                <a:schemeClr val="dk2"/>
              </a:buClr>
              <a:buSzPct val="100000"/>
              <a:buFont typeface="Arial"/>
              <a:buNone/>
            </a:pPr>
            <a:r>
              <a:rPr lang="en">
                <a:solidFill>
                  <a:schemeClr val="dk2"/>
                </a:solidFill>
              </a:rPr>
              <a:t>		 	 	 		</a:t>
            </a:r>
          </a:p>
          <a:p>
            <a:pPr lvl="0">
              <a:spcBef>
                <a:spcPts val="0"/>
              </a:spcBef>
              <a:buClr>
                <a:schemeClr val="dk2"/>
              </a:buClr>
              <a:buSzPct val="100000"/>
              <a:buFont typeface="Arial"/>
              <a:buNone/>
            </a:pPr>
            <a:r>
              <a:rPr lang="en">
                <a:solidFill>
                  <a:schemeClr val="dk2"/>
                </a:solidFill>
              </a:rPr>
              <a:t>			</a:t>
            </a:r>
          </a:p>
          <a:p>
            <a:pPr lvl="0">
              <a:spcBef>
                <a:spcPts val="0"/>
              </a:spcBef>
              <a:buClr>
                <a:schemeClr val="dk2"/>
              </a:buClr>
              <a:buSzPct val="100000"/>
              <a:buFont typeface="Arial"/>
              <a:buNone/>
            </a:pPr>
            <a:r>
              <a:rPr lang="en">
                <a:solidFill>
                  <a:schemeClr val="dk2"/>
                </a:solidFill>
              </a:rPr>
              <a:t>				</a:t>
            </a:r>
          </a:p>
          <a:p>
            <a:pPr lvl="0">
              <a:spcBef>
                <a:spcPts val="0"/>
              </a:spcBef>
              <a:buClr>
                <a:schemeClr val="dk2"/>
              </a:buClr>
              <a:buSzPct val="100000"/>
              <a:buFont typeface="Arial"/>
              <a:buNone/>
            </a:pPr>
            <a:r>
              <a:rPr lang="en">
                <a:solidFill>
                  <a:schemeClr val="dk2"/>
                </a:solidFill>
              </a:rPr>
              <a:t>					</a:t>
            </a:r>
          </a:p>
          <a:p>
            <a:pPr lvl="0">
              <a:spcBef>
                <a:spcPts val="0"/>
              </a:spcBef>
              <a:buClr>
                <a:schemeClr val="dk2"/>
              </a:buClr>
              <a:buSzPct val="100000"/>
              <a:buFont typeface="Arial"/>
              <a:buNone/>
            </a:pPr>
            <a:r>
              <a:rPr lang="en">
                <a:solidFill>
                  <a:schemeClr val="dk2"/>
                </a:solidFill>
              </a:rPr>
              <a:t>						</a:t>
            </a:r>
          </a:p>
          <a:p>
            <a:pPr lvl="0">
              <a:spcBef>
                <a:spcPts val="0"/>
              </a:spcBef>
              <a:buClr>
                <a:schemeClr val="dk2"/>
              </a:buClr>
              <a:buSzPct val="91666"/>
              <a:buFont typeface="Arial"/>
              <a:buNone/>
            </a:pPr>
            <a:r>
              <a:rPr lang="en" sz="1200">
                <a:solidFill>
                  <a:schemeClr val="dk2"/>
                </a:solidFill>
              </a:rPr>
              <a:t>Real people. real stories.</a:t>
            </a:r>
          </a:p>
          <a:p>
            <a:pPr lvl="0">
              <a:spcBef>
                <a:spcPts val="0"/>
              </a:spcBef>
              <a:buClr>
                <a:schemeClr val="dk2"/>
              </a:buClr>
              <a:buSzPct val="100000"/>
              <a:buFont typeface="Arial"/>
              <a:buNone/>
            </a:pPr>
            <a:r>
              <a:rPr lang="en">
                <a:solidFill>
                  <a:schemeClr val="dk2"/>
                </a:solidFill>
              </a:rPr>
              <a:t>						</a:t>
            </a:r>
          </a:p>
          <a:p>
            <a:pPr lvl="0">
              <a:spcBef>
                <a:spcPts val="0"/>
              </a:spcBef>
              <a:buClr>
                <a:schemeClr val="dk2"/>
              </a:buClr>
              <a:buSzPct val="91666"/>
              <a:buFont typeface="Arial"/>
              <a:buNone/>
            </a:pPr>
            <a:r>
              <a:rPr lang="en" sz="1200">
                <a:solidFill>
                  <a:schemeClr val="dk2"/>
                </a:solidFill>
              </a:rPr>
              <a:t>These are all true stories and real pictures either taken by me or a food bank</a:t>
            </a:r>
          </a:p>
          <a:p>
            <a:pPr lvl="0">
              <a:spcBef>
                <a:spcPts val="0"/>
              </a:spcBef>
              <a:buClr>
                <a:schemeClr val="dk2"/>
              </a:buClr>
              <a:buSzPct val="100000"/>
              <a:buFont typeface="Arial"/>
              <a:buNone/>
            </a:pPr>
            <a:r>
              <a:rPr lang="en">
                <a:solidFill>
                  <a:schemeClr val="dk2"/>
                </a:solidFill>
              </a:rPr>
              <a:t>						</a:t>
            </a:r>
          </a:p>
          <a:p>
            <a:pPr lvl="0">
              <a:spcBef>
                <a:spcPts val="0"/>
              </a:spcBef>
              <a:buClr>
                <a:schemeClr val="dk2"/>
              </a:buClr>
              <a:buSzPct val="91666"/>
              <a:buFont typeface="Arial"/>
              <a:buNone/>
            </a:pPr>
            <a:r>
              <a:rPr lang="en" sz="1200">
                <a:solidFill>
                  <a:schemeClr val="dk2"/>
                </a:solidFill>
              </a:rPr>
              <a:t>colleague. Everything you’re about to hear is re</a:t>
            </a:r>
          </a:p>
          <a:p>
            <a:pPr lvl="0">
              <a:spcBef>
                <a:spcPts val="0"/>
              </a:spcBef>
              <a:buClr>
                <a:schemeClr val="dk2"/>
              </a:buClr>
              <a:buSzPct val="91666"/>
              <a:buFont typeface="Arial"/>
              <a:buNone/>
            </a:pPr>
            <a:r>
              <a:rPr lang="en" sz="1200">
                <a:solidFill>
                  <a:schemeClr val="dk2"/>
                </a:solidFill>
              </a:rPr>
              <a:t>Some housekeeping: I will be here all morning, so if you have questions, write it</a:t>
            </a:r>
          </a:p>
          <a:p>
            <a:pPr lvl="0">
              <a:spcBef>
                <a:spcPts val="0"/>
              </a:spcBef>
              <a:buClr>
                <a:schemeClr val="dk2"/>
              </a:buClr>
              <a:buSzPct val="91666"/>
              <a:buFont typeface="Arial"/>
              <a:buNone/>
            </a:pPr>
            <a:r>
              <a:rPr lang="en" sz="1200">
                <a:solidFill>
                  <a:schemeClr val="dk2"/>
                </a:solidFill>
              </a:rPr>
              <a:t>down and let’s talk about it during one of our breaks or during lunch. I’ll stay as long as I need to today to make sure you have what you need to ————— —————CLICK—be inspired.</a:t>
            </a:r>
          </a:p>
          <a:p>
            <a:pPr lvl="0">
              <a:spcBef>
                <a:spcPts val="0"/>
              </a:spcBef>
              <a:buClr>
                <a:schemeClr val="dk2"/>
              </a:buClr>
              <a:buSzPct val="91666"/>
              <a:buFont typeface="Arial"/>
              <a:buNone/>
            </a:pPr>
            <a:r>
              <a:rPr lang="en" sz="1200">
                <a:solidFill>
                  <a:schemeClr val="dk2"/>
                </a:solidFill>
              </a:rPr>
              <a:t>On our journey today we’re going to walk through three amazing programs - Backpack, School Pantry and Summer Feeding, - and then talk about new ways you can feed hungry kids and families through your existing programs. We will end with my top 10 tips on getting started TODAY in your own community.</a:t>
            </a:r>
            <a:r>
              <a:rPr lang="en">
                <a:solidFill>
                  <a:schemeClr val="dk2"/>
                </a:solidFill>
              </a:rPr>
              <a:t>	</a:t>
            </a:r>
          </a:p>
          <a:p>
            <a:pPr lvl="0">
              <a:spcBef>
                <a:spcPts val="0"/>
              </a:spcBef>
              <a:buNone/>
            </a:pPr>
            <a:r>
              <a:rPr lang="en" sz="1200">
                <a:solidFill>
                  <a:schemeClr val="dk2"/>
                </a:solidFill>
              </a:rPr>
              <a:t>First, the Backpack Program ...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Clr>
                <a:schemeClr val="dk2"/>
              </a:buClr>
              <a:buSzPct val="91666"/>
              <a:buFont typeface="Arial"/>
              <a:buNone/>
            </a:pPr>
            <a:r>
              <a:rPr lang="en" sz="1200">
                <a:solidFill>
                  <a:schemeClr val="dk2"/>
                </a:solidFill>
              </a:rPr>
              <a:t>More than 22 million children receive free or reduced-price meals through the National School Lunch Program and the National School Breakfast Program</a:t>
            </a:r>
          </a:p>
          <a:p>
            <a:pPr lvl="0">
              <a:spcBef>
                <a:spcPts val="0"/>
              </a:spcBef>
              <a:buClr>
                <a:schemeClr val="dk2"/>
              </a:buClr>
              <a:buSzPct val="91666"/>
              <a:buFont typeface="Arial"/>
              <a:buNone/>
            </a:pPr>
            <a:r>
              <a:rPr lang="en" sz="1200">
                <a:solidFill>
                  <a:schemeClr val="dk2"/>
                </a:solidFill>
              </a:rPr>
              <a:t>What happens when they go home over the weekend?</a:t>
            </a:r>
          </a:p>
          <a:p>
            <a:pPr lvl="0">
              <a:spcBef>
                <a:spcPts val="0"/>
              </a:spcBef>
              <a:buClr>
                <a:schemeClr val="dk2"/>
              </a:buClr>
              <a:buSzPct val="91666"/>
              <a:buFont typeface="Arial"/>
              <a:buNone/>
            </a:pPr>
            <a:r>
              <a:rPr lang="en" sz="1200">
                <a:solidFill>
                  <a:schemeClr val="dk2"/>
                </a:solidFill>
              </a:rPr>
              <a:t>For more than 15 years, the Feeding America BackPack Program has been helping children get food to eat on the weekends.</a:t>
            </a:r>
            <a:r>
              <a:rPr lang="en">
                <a:solidFill>
                  <a:schemeClr val="dk2"/>
                </a:solidFill>
              </a:rPr>
              <a:t>			</a:t>
            </a:r>
          </a:p>
          <a:p>
            <a:pPr lvl="0">
              <a:spcBef>
                <a:spcPts val="0"/>
              </a:spcBef>
              <a:buClr>
                <a:schemeClr val="dk2"/>
              </a:buClr>
              <a:buSzPct val="91666"/>
              <a:buFont typeface="Arial"/>
              <a:buNone/>
            </a:pPr>
            <a:r>
              <a:rPr lang="en" sz="1200">
                <a:solidFill>
                  <a:schemeClr val="dk2"/>
                </a:solidFill>
              </a:rPr>
              <a:t>Some quick stats: Today, bags of food are assembled at more than 160 local food banks and then distributed to more than 450,000 children at the end of the week through schools and partners like you.</a:t>
            </a:r>
            <a:r>
              <a:rPr lang="en">
                <a:solidFill>
                  <a:schemeClr val="dk2"/>
                </a:solidFill>
              </a:rPr>
              <a:t>		</a:t>
            </a:r>
          </a:p>
          <a:p>
            <a:pPr lvl="0">
              <a:spcBef>
                <a:spcPts val="0"/>
              </a:spcBef>
              <a:buNone/>
            </a:pPr>
            <a:r>
              <a:rPr lang="en" sz="1200">
                <a:solidFill>
                  <a:schemeClr val="dk2"/>
                </a:solidFill>
              </a:rPr>
              <a:t>How does this happen?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2"/>
              </a:buClr>
              <a:buSzPct val="91666"/>
              <a:buFont typeface="Arial"/>
              <a:buNone/>
            </a:pPr>
            <a:r>
              <a:rPr lang="en" sz="1200">
                <a:solidFill>
                  <a:schemeClr val="dk2"/>
                </a:solidFill>
              </a:rPr>
              <a:t>Communities come together and literally ‘fill the backpack.’</a:t>
            </a:r>
          </a:p>
          <a:p>
            <a:pPr lvl="0">
              <a:spcBef>
                <a:spcPts val="0"/>
              </a:spcBef>
              <a:buClr>
                <a:schemeClr val="dk2"/>
              </a:buClr>
              <a:buSzPct val="91666"/>
              <a:buFont typeface="Arial"/>
              <a:buNone/>
            </a:pPr>
            <a:r>
              <a:rPr lang="en" sz="1200">
                <a:solidFill>
                  <a:schemeClr val="dk2"/>
                </a:solidFill>
              </a:rPr>
              <a:t>None of this so far is rocket science, right?!</a:t>
            </a:r>
          </a:p>
          <a:p>
            <a:pPr lvl="0">
              <a:spcBef>
                <a:spcPts val="0"/>
              </a:spcBef>
              <a:buClr>
                <a:schemeClr val="dk2"/>
              </a:buClr>
              <a:buSzPct val="91666"/>
              <a:buFont typeface="Arial"/>
              <a:buNone/>
            </a:pPr>
            <a:r>
              <a:rPr lang="en" sz="1200">
                <a:solidFill>
                  <a:schemeClr val="dk2"/>
                </a:solidFill>
              </a:rPr>
              <a:t>Look at these two pictures. The contents of a backpack are as varied as there are ways to run the program.</a:t>
            </a:r>
          </a:p>
          <a:p>
            <a:pPr lvl="0">
              <a:spcBef>
                <a:spcPts val="0"/>
              </a:spcBef>
              <a:buNone/>
            </a:pPr>
            <a:r>
              <a:rPr lang="en" sz="1200">
                <a:solidFill>
                  <a:schemeClr val="dk2"/>
                </a:solidFill>
              </a:rPr>
              <a:t>Packs generally contain 8-12 items of low-sugar, highly nutritious kid-friendly food plus shelf-stable milk or juice. Some packs have hygiene items, like the picture on the right. Others follow standard meal menus. Still others are assembled based on what’s on hand at a given food bank or food pantry’s shelves.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Clr>
                <a:schemeClr val="dk2"/>
              </a:buClr>
              <a:buSzPct val="100000"/>
              <a:buFont typeface="Arial"/>
              <a:buNone/>
            </a:pPr>
            <a:r>
              <a:rPr lang="en">
                <a:solidFill>
                  <a:schemeClr val="dk2"/>
                </a:solidFill>
              </a:rPr>
              <a:t>		 	 	 		</a:t>
            </a:r>
          </a:p>
          <a:p>
            <a:pPr lvl="0">
              <a:spcBef>
                <a:spcPts val="0"/>
              </a:spcBef>
              <a:buClr>
                <a:schemeClr val="dk2"/>
              </a:buClr>
              <a:buSzPct val="91666"/>
              <a:buFont typeface="Arial"/>
              <a:buNone/>
            </a:pPr>
            <a:r>
              <a:rPr lang="en" sz="1200">
                <a:solidFill>
                  <a:schemeClr val="dk2"/>
                </a:solidFill>
              </a:rPr>
              <a:t>What you see in these backpack approaches is communities coming together to feed hungry kids when they need it most.</a:t>
            </a:r>
          </a:p>
          <a:p>
            <a:pPr lvl="0">
              <a:spcBef>
                <a:spcPts val="0"/>
              </a:spcBef>
              <a:buClr>
                <a:schemeClr val="dk2"/>
              </a:buClr>
              <a:buSzPct val="91666"/>
              <a:buFont typeface="Arial"/>
              <a:buNone/>
            </a:pPr>
            <a:r>
              <a:rPr lang="en" sz="1200">
                <a:solidFill>
                  <a:schemeClr val="dk2"/>
                </a:solidFill>
              </a:rPr>
              <a:t>Who packs the bags? Organizations and volunteers who have relationships with each other.</a:t>
            </a:r>
          </a:p>
          <a:p>
            <a:pPr lvl="0">
              <a:spcBef>
                <a:spcPts val="0"/>
              </a:spcBef>
              <a:buClr>
                <a:schemeClr val="dk2"/>
              </a:buClr>
              <a:buSzPct val="91666"/>
              <a:buFont typeface="Arial"/>
              <a:buNone/>
            </a:pPr>
            <a:r>
              <a:rPr lang="en" sz="1200">
                <a:solidFill>
                  <a:schemeClr val="dk2"/>
                </a:solidFill>
              </a:rPr>
              <a:t>Where does the food come from? Anywhere and everywhere</a:t>
            </a:r>
            <a:r>
              <a:rPr lang="en">
                <a:solidFill>
                  <a:schemeClr val="dk2"/>
                </a:solidFill>
              </a:rPr>
              <a:t>					</a:t>
            </a:r>
          </a:p>
          <a:p>
            <a:pPr lvl="0">
              <a:spcBef>
                <a:spcPts val="0"/>
              </a:spcBef>
              <a:buClr>
                <a:schemeClr val="dk2"/>
              </a:buClr>
              <a:buSzPct val="91666"/>
              <a:buFont typeface="Arial"/>
              <a:buNone/>
            </a:pPr>
            <a:r>
              <a:rPr lang="en" sz="1200">
                <a:solidFill>
                  <a:schemeClr val="dk2"/>
                </a:solidFill>
              </a:rPr>
              <a:t>How does it get to the school? Again, relationships with churches, school principals, classroom teachers, even the students themselves as they learn there is no shame in having something to eat.</a:t>
            </a:r>
          </a:p>
          <a:p>
            <a:pPr lvl="0">
              <a:spcBef>
                <a:spcPts val="0"/>
              </a:spcBef>
              <a:buClr>
                <a:schemeClr val="dk2"/>
              </a:buClr>
              <a:buSzPct val="91666"/>
              <a:buFont typeface="Arial"/>
              <a:buNone/>
            </a:pPr>
            <a:r>
              <a:rPr lang="en" sz="1200">
                <a:solidFill>
                  <a:schemeClr val="dk2"/>
                </a:solidFill>
              </a:rPr>
              <a:t>One community that taught itself how to run a successful Backpack Program is Trinity Lutheran Church in Gaston County, North Carolina, in partnership with the local food bank, Second Harvest Food Bank of Metrolina, which covers metro Charlotte.</a:t>
            </a:r>
            <a:r>
              <a:rPr lang="en">
                <a:solidFill>
                  <a:schemeClr val="dk2"/>
                </a:solidFill>
              </a:rPr>
              <a:t>		</a:t>
            </a:r>
          </a:p>
          <a:p>
            <a:pPr lvl="0">
              <a:spcBef>
                <a:spcPts val="0"/>
              </a:spcBef>
              <a:buNone/>
            </a:pPr>
            <a:r>
              <a:rPr lang="en" sz="1200">
                <a:solidFill>
                  <a:schemeClr val="dk2"/>
                </a:solidFill>
              </a:rPr>
              <a:t>Let’s learn how they did it.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dirty="0"/>
              <a:t>Case Study: Recent 5-minute video of Holy Trinity Lutheran Church’s efforts to start the Backpack Weekend Food Program. </a:t>
            </a:r>
            <a:r>
              <a:rPr lang="en" sz="1000" dirty="0">
                <a:solidFill>
                  <a:srgbClr val="333333"/>
                </a:solidFill>
                <a:highlight>
                  <a:srgbClr val="FFFFFF"/>
                </a:highlight>
              </a:rPr>
              <a:t>The BWFP provides children in need with a plastic bag of nonperishable, individually-portioned, nutritionally-balanced food to take home in their backpacks on the weekend when school meals are not available. Those students most likely to be hungry on the weekend are identified by school counselors, social workers, teachers, school nurses, and principals. Permission to participate in the program must be given by the child’s parent or guardian and any allergies are identified.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2"/>
              </a:buClr>
              <a:buSzPct val="100000"/>
              <a:buFont typeface="Arial"/>
              <a:buNone/>
            </a:pPr>
            <a:r>
              <a:rPr lang="en">
                <a:solidFill>
                  <a:schemeClr val="dk2"/>
                </a:solidFill>
              </a:rPr>
              <a:t>School Pantry extends the impact of the Backpack program to feed the </a:t>
            </a:r>
            <a:r>
              <a:rPr lang="en" i="1">
                <a:solidFill>
                  <a:schemeClr val="dk2"/>
                </a:solidFill>
              </a:rPr>
              <a:t>whole famil</a:t>
            </a:r>
            <a:r>
              <a:rPr lang="en">
                <a:solidFill>
                  <a:schemeClr val="dk2"/>
                </a:solidFill>
              </a:rPr>
              <a:t>y. </a:t>
            </a:r>
          </a:p>
          <a:p>
            <a:pPr lvl="0">
              <a:spcBef>
                <a:spcPts val="0"/>
              </a:spcBef>
              <a:buClr>
                <a:schemeClr val="dk2"/>
              </a:buClr>
              <a:buSzPct val="100000"/>
              <a:buFont typeface="Arial"/>
              <a:buNone/>
            </a:pPr>
            <a:r>
              <a:rPr lang="en">
                <a:solidFill>
                  <a:schemeClr val="dk2"/>
                </a:solidFill>
              </a:rPr>
              <a:t>	A School Pantry is quite literally a food pantry inside a school. </a:t>
            </a:r>
          </a:p>
          <a:p>
            <a:pPr lvl="0">
              <a:spcBef>
                <a:spcPts val="0"/>
              </a:spcBef>
              <a:buClr>
                <a:schemeClr val="dk2"/>
              </a:buClr>
              <a:buSzPct val="100000"/>
              <a:buFont typeface="Arial"/>
              <a:buNone/>
            </a:pPr>
            <a:r>
              <a:rPr lang="en">
                <a:solidFill>
                  <a:schemeClr val="dk2"/>
                </a:solidFill>
              </a:rPr>
              <a:t>	They tend to have set distribution schedules and offer </a:t>
            </a:r>
            <a:r>
              <a:rPr lang="en" i="1">
                <a:solidFill>
                  <a:schemeClr val="dk2"/>
                </a:solidFill>
              </a:rPr>
              <a:t>ongoing</a:t>
            </a:r>
            <a:r>
              <a:rPr lang="en">
                <a:solidFill>
                  <a:schemeClr val="dk2"/>
                </a:solidFill>
              </a:rPr>
              <a:t> food assistance services, like access to school guidance counselors and social workers who can screen for other safety net programs. </a:t>
            </a:r>
          </a:p>
          <a:p>
            <a:pPr lvl="0">
              <a:spcBef>
                <a:spcPts val="0"/>
              </a:spcBef>
              <a:buClr>
                <a:schemeClr val="dk2"/>
              </a:buClr>
              <a:buSzPct val="100000"/>
              <a:buFont typeface="Arial"/>
              <a:buNone/>
            </a:pPr>
            <a:r>
              <a:rPr lang="en">
                <a:solidFill>
                  <a:schemeClr val="dk2"/>
                </a:solidFill>
              </a:rPr>
              <a:t>	School Pantries </a:t>
            </a:r>
            <a:r>
              <a:rPr lang="en" i="1">
                <a:solidFill>
                  <a:schemeClr val="dk2"/>
                </a:solidFill>
              </a:rPr>
              <a:t>may</a:t>
            </a:r>
            <a:r>
              <a:rPr lang="en">
                <a:solidFill>
                  <a:schemeClr val="dk2"/>
                </a:solidFill>
              </a:rPr>
              <a:t> have a permanent set up within a school or may operate through a mobile distribution rotation that brings food to a school campus. </a:t>
            </a:r>
          </a:p>
          <a:p>
            <a:pPr lvl="0">
              <a:spcBef>
                <a:spcPts val="0"/>
              </a:spcBef>
              <a:buClr>
                <a:schemeClr val="dk2"/>
              </a:buClr>
              <a:buSzPct val="100000"/>
              <a:buFont typeface="Arial"/>
              <a:buNone/>
            </a:pPr>
            <a:r>
              <a:rPr lang="en">
                <a:solidFill>
                  <a:schemeClr val="dk2"/>
                </a:solidFill>
              </a:rPr>
              <a:t>	Nationally, the School Pantry program serves more than</a:t>
            </a:r>
            <a:r>
              <a:rPr lang="en" i="1">
                <a:solidFill>
                  <a:schemeClr val="dk2"/>
                </a:solidFill>
              </a:rPr>
              <a:t> 21 million meals to nearly 110,000 children. </a:t>
            </a:r>
          </a:p>
          <a:p>
            <a:pPr lvl="0">
              <a:spcBef>
                <a:spcPts val="0"/>
              </a:spcBef>
              <a:buClr>
                <a:schemeClr val="dk2"/>
              </a:buClr>
              <a:buSzPct val="100000"/>
              <a:buFont typeface="Arial"/>
              <a:buNone/>
            </a:pPr>
            <a:endParaRPr>
              <a:solidFill>
                <a:schemeClr val="dk2"/>
              </a:solidFill>
            </a:endParaRPr>
          </a:p>
          <a:p>
            <a:pPr lvl="0" rt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spcBef>
                <a:spcPts val="0"/>
              </a:spcBef>
              <a:buClr>
                <a:schemeClr val="dk2"/>
              </a:buClr>
              <a:buSzPct val="100000"/>
              <a:buFont typeface="Arial"/>
              <a:buNone/>
            </a:pPr>
            <a:r>
              <a:rPr lang="en" dirty="0">
                <a:solidFill>
                  <a:schemeClr val="dk2"/>
                </a:solidFill>
              </a:rPr>
              <a:t>One community that’s doing School Pantry really well </a:t>
            </a:r>
            <a:r>
              <a:rPr lang="en" i="1" dirty="0">
                <a:solidFill>
                  <a:schemeClr val="dk2"/>
                </a:solidFill>
              </a:rPr>
              <a:t>ALSO</a:t>
            </a:r>
            <a:r>
              <a:rPr lang="en" dirty="0">
                <a:solidFill>
                  <a:schemeClr val="dk2"/>
                </a:solidFill>
              </a:rPr>
              <a:t> has a fantastic name: </a:t>
            </a:r>
            <a:r>
              <a:rPr lang="en" b="1" i="1" dirty="0">
                <a:solidFill>
                  <a:schemeClr val="dk2"/>
                </a:solidFill>
              </a:rPr>
              <a:t>The Love Pantry!!</a:t>
            </a:r>
          </a:p>
          <a:p>
            <a:pPr lvl="0" rtl="0">
              <a:lnSpc>
                <a:spcPct val="115000"/>
              </a:lnSpc>
              <a:spcBef>
                <a:spcPts val="0"/>
              </a:spcBef>
              <a:buClr>
                <a:schemeClr val="dk2"/>
              </a:buClr>
              <a:buSzPct val="100000"/>
              <a:buFont typeface="Arial"/>
              <a:buNone/>
            </a:pPr>
            <a:r>
              <a:rPr lang="en" dirty="0">
                <a:solidFill>
                  <a:schemeClr val="dk2"/>
                </a:solidFill>
              </a:rPr>
              <a:t>	A friend of mine at Second Harvest in Central Florida told me about this program just last month. The Love Pantry is a project of the Christian Service Center for Central Florida and it provides struggling families with emergency food distributed through a group of elementary schools. </a:t>
            </a:r>
          </a:p>
          <a:p>
            <a:pPr lvl="0" rtl="0">
              <a:lnSpc>
                <a:spcPct val="115000"/>
              </a:lnSpc>
              <a:spcBef>
                <a:spcPts val="0"/>
              </a:spcBef>
              <a:buClr>
                <a:schemeClr val="dk2"/>
              </a:buClr>
              <a:buSzPct val="100000"/>
              <a:buFont typeface="Arial"/>
              <a:buNone/>
            </a:pPr>
            <a:r>
              <a:rPr lang="en" dirty="0">
                <a:solidFill>
                  <a:schemeClr val="dk2"/>
                </a:solidFill>
              </a:rPr>
              <a:t>	Let’s watch how they do it	</a:t>
            </a:r>
          </a:p>
          <a:p>
            <a:pPr lvl="0" rtl="0">
              <a:lnSpc>
                <a:spcPct val="115000"/>
              </a:lnSpc>
              <a:spcBef>
                <a:spcPts val="0"/>
              </a:spcBef>
              <a:buNone/>
            </a:pPr>
            <a:endParaRPr sz="1000" dirty="0">
              <a:solidFill>
                <a:srgbClr val="333333"/>
              </a:solidFill>
              <a:highlight>
                <a:srgbClr val="FFFFFF"/>
              </a:highligh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accent5"/>
        </a:solidFill>
        <a:effectLst/>
      </p:bgPr>
    </p:bg>
    <p:spTree>
      <p:nvGrpSpPr>
        <p:cNvPr id="1" name="Shape 15"/>
        <p:cNvGrpSpPr/>
        <p:nvPr/>
      </p:nvGrpSpPr>
      <p:grpSpPr>
        <a:xfrm>
          <a:off x="0" y="0"/>
          <a:ext cx="0" cy="0"/>
          <a:chOff x="0" y="0"/>
          <a:chExt cx="0" cy="0"/>
        </a:xfrm>
      </p:grpSpPr>
      <p:sp>
        <p:nvSpPr>
          <p:cNvPr id="16" name="Shape 16"/>
          <p:cNvSpPr/>
          <p:nvPr/>
        </p:nvSpPr>
        <p:spPr>
          <a:xfrm rot="5400000">
            <a:off x="4550700" y="-498599"/>
            <a:ext cx="42600" cy="8455799"/>
          </a:xfrm>
          <a:prstGeom prst="rect">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17" name="Shape 17"/>
          <p:cNvSpPr txBox="1">
            <a:spLocks noGrp="1"/>
          </p:cNvSpPr>
          <p:nvPr>
            <p:ph type="title"/>
          </p:nvPr>
        </p:nvSpPr>
        <p:spPr>
          <a:xfrm>
            <a:off x="344250" y="1403850"/>
            <a:ext cx="8455500" cy="2146800"/>
          </a:xfrm>
          <a:prstGeom prst="rect">
            <a:avLst/>
          </a:prstGeom>
          <a:solidFill>
            <a:srgbClr val="FFFFFF"/>
          </a:solidFill>
        </p:spPr>
        <p:txBody>
          <a:bodyPr lIns="91425" tIns="91425" rIns="91425" bIns="91425" anchor="ctr" anchorCtr="0"/>
          <a:lstStyle>
            <a:lvl1pPr lvl="0" algn="ctr">
              <a:spcBef>
                <a:spcPts val="0"/>
              </a:spcBef>
              <a:buSzPct val="100000"/>
              <a:buFont typeface="Playfair Display"/>
              <a:defRPr sz="4800" b="1">
                <a:latin typeface="Playfair Display"/>
                <a:ea typeface="Playfair Display"/>
                <a:cs typeface="Playfair Display"/>
                <a:sym typeface="Playfair Display"/>
              </a:defRPr>
            </a:lvl1pPr>
            <a:lvl2pPr lvl="1" algn="ctr">
              <a:spcBef>
                <a:spcPts val="0"/>
              </a:spcBef>
              <a:buSzPct val="100000"/>
              <a:buFont typeface="Playfair Display"/>
              <a:defRPr sz="4800" b="1">
                <a:latin typeface="Playfair Display"/>
                <a:ea typeface="Playfair Display"/>
                <a:cs typeface="Playfair Display"/>
                <a:sym typeface="Playfair Display"/>
              </a:defRPr>
            </a:lvl2pPr>
            <a:lvl3pPr lvl="2" algn="ctr">
              <a:spcBef>
                <a:spcPts val="0"/>
              </a:spcBef>
              <a:buSzPct val="100000"/>
              <a:buFont typeface="Playfair Display"/>
              <a:defRPr sz="4800" b="1">
                <a:latin typeface="Playfair Display"/>
                <a:ea typeface="Playfair Display"/>
                <a:cs typeface="Playfair Display"/>
                <a:sym typeface="Playfair Display"/>
              </a:defRPr>
            </a:lvl3pPr>
            <a:lvl4pPr lvl="3" algn="ctr">
              <a:spcBef>
                <a:spcPts val="0"/>
              </a:spcBef>
              <a:buSzPct val="100000"/>
              <a:buFont typeface="Playfair Display"/>
              <a:defRPr sz="4800" b="1">
                <a:latin typeface="Playfair Display"/>
                <a:ea typeface="Playfair Display"/>
                <a:cs typeface="Playfair Display"/>
                <a:sym typeface="Playfair Display"/>
              </a:defRPr>
            </a:lvl4pPr>
            <a:lvl5pPr lvl="4" algn="ctr">
              <a:spcBef>
                <a:spcPts val="0"/>
              </a:spcBef>
              <a:buSzPct val="100000"/>
              <a:buFont typeface="Playfair Display"/>
              <a:defRPr sz="4800" b="1">
                <a:latin typeface="Playfair Display"/>
                <a:ea typeface="Playfair Display"/>
                <a:cs typeface="Playfair Display"/>
                <a:sym typeface="Playfair Display"/>
              </a:defRPr>
            </a:lvl5pPr>
            <a:lvl6pPr lvl="5" algn="ctr">
              <a:spcBef>
                <a:spcPts val="0"/>
              </a:spcBef>
              <a:buSzPct val="100000"/>
              <a:buFont typeface="Playfair Display"/>
              <a:defRPr sz="4800" b="1">
                <a:latin typeface="Playfair Display"/>
                <a:ea typeface="Playfair Display"/>
                <a:cs typeface="Playfair Display"/>
                <a:sym typeface="Playfair Display"/>
              </a:defRPr>
            </a:lvl6pPr>
            <a:lvl7pPr lvl="6" algn="ctr">
              <a:spcBef>
                <a:spcPts val="0"/>
              </a:spcBef>
              <a:buSzPct val="100000"/>
              <a:buFont typeface="Playfair Display"/>
              <a:defRPr sz="4800" b="1">
                <a:latin typeface="Playfair Display"/>
                <a:ea typeface="Playfair Display"/>
                <a:cs typeface="Playfair Display"/>
                <a:sym typeface="Playfair Display"/>
              </a:defRPr>
            </a:lvl7pPr>
            <a:lvl8pPr lvl="7" algn="ctr">
              <a:spcBef>
                <a:spcPts val="0"/>
              </a:spcBef>
              <a:buSzPct val="100000"/>
              <a:buFont typeface="Playfair Display"/>
              <a:defRPr sz="4800" b="1">
                <a:latin typeface="Playfair Display"/>
                <a:ea typeface="Playfair Display"/>
                <a:cs typeface="Playfair Display"/>
                <a:sym typeface="Playfair Display"/>
              </a:defRPr>
            </a:lvl8pPr>
            <a:lvl9pPr lvl="8" algn="ctr">
              <a:spcBef>
                <a:spcPts val="0"/>
              </a:spcBef>
              <a:buSzPct val="100000"/>
              <a:buFont typeface="Playfair Display"/>
              <a:defRPr sz="4800" b="1">
                <a:latin typeface="Playfair Display"/>
                <a:ea typeface="Playfair Display"/>
                <a:cs typeface="Playfair Display"/>
                <a:sym typeface="Playfair Display"/>
              </a:defRPr>
            </a:lvl9pPr>
          </a:lstStyle>
          <a:p>
            <a:endParaRPr/>
          </a:p>
        </p:txBody>
      </p:sp>
      <p:sp>
        <p:nvSpPr>
          <p:cNvPr id="18" name="Shape 18"/>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2"/>
        <p:cNvGrpSpPr/>
        <p:nvPr/>
      </p:nvGrpSpPr>
      <p:grpSpPr>
        <a:xfrm>
          <a:off x="0" y="0"/>
          <a:ext cx="0" cy="0"/>
          <a:chOff x="0" y="0"/>
          <a:chExt cx="0" cy="0"/>
        </a:xfrm>
      </p:grpSpPr>
      <p:sp>
        <p:nvSpPr>
          <p:cNvPr id="53" name="Shape 53"/>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311700" y="445025"/>
            <a:ext cx="8520599" cy="5726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1" name="Shape 21"/>
          <p:cNvSpPr txBox="1">
            <a:spLocks noGrp="1"/>
          </p:cNvSpPr>
          <p:nvPr>
            <p:ph type="body" idx="1"/>
          </p:nvPr>
        </p:nvSpPr>
        <p:spPr>
          <a:xfrm>
            <a:off x="311700" y="1234075"/>
            <a:ext cx="8520599" cy="33348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311700" y="445025"/>
            <a:ext cx="8520599" cy="5726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5" name="Shape 25"/>
          <p:cNvSpPr txBox="1">
            <a:spLocks noGrp="1"/>
          </p:cNvSpPr>
          <p:nvPr>
            <p:ph type="body" idx="1"/>
          </p:nvPr>
        </p:nvSpPr>
        <p:spPr>
          <a:xfrm>
            <a:off x="311700" y="1234050"/>
            <a:ext cx="3999899" cy="33348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6" name="Shape 26"/>
          <p:cNvSpPr txBox="1">
            <a:spLocks noGrp="1"/>
          </p:cNvSpPr>
          <p:nvPr>
            <p:ph type="body" idx="2"/>
          </p:nvPr>
        </p:nvSpPr>
        <p:spPr>
          <a:xfrm>
            <a:off x="4832400" y="1234050"/>
            <a:ext cx="3999899" cy="33348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7" name="Shape 27"/>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445025"/>
            <a:ext cx="8520599" cy="5726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0" name="Shape 30"/>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11700" y="555600"/>
            <a:ext cx="2807999" cy="755699"/>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3" name="Shape 33"/>
          <p:cNvSpPr txBox="1">
            <a:spLocks noGrp="1"/>
          </p:cNvSpPr>
          <p:nvPr>
            <p:ph type="body" idx="1"/>
          </p:nvPr>
        </p:nvSpPr>
        <p:spPr>
          <a:xfrm>
            <a:off x="311700" y="1389600"/>
            <a:ext cx="2807999"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4" name="Shape 34"/>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Main point">
    <p:bg>
      <p:bgPr>
        <a:solidFill>
          <a:schemeClr val="accent3"/>
        </a:solidFill>
        <a:effectLst/>
      </p:bgPr>
    </p:bg>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90250" y="526350"/>
            <a:ext cx="5618700" cy="4090800"/>
          </a:xfrm>
          <a:prstGeom prst="rect">
            <a:avLst/>
          </a:prstGeom>
        </p:spPr>
        <p:txBody>
          <a:bodyPr lIns="91425" tIns="91425" rIns="91425" bIns="91425" anchor="ctr" anchorCtr="0"/>
          <a:lstStyle>
            <a:lvl1pPr lvl="0">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1pPr>
            <a:lvl2pPr lvl="1">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2pPr>
            <a:lvl3pPr lvl="2">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3pPr>
            <a:lvl4pPr lvl="3">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4pPr>
            <a:lvl5pPr lvl="4">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5pPr>
            <a:lvl6pPr lvl="5">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6pPr>
            <a:lvl7pPr lvl="6">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7pPr>
            <a:lvl8pPr lvl="7">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8pPr>
            <a:lvl9pPr lvl="8">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9pPr>
          </a:lstStyle>
          <a:p>
            <a:endParaRPr/>
          </a:p>
        </p:txBody>
      </p:sp>
      <p:sp>
        <p:nvSpPr>
          <p:cNvPr id="37" name="Shape 37"/>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8"/>
        <p:cNvGrpSpPr/>
        <p:nvPr/>
      </p:nvGrpSpPr>
      <p:grpSpPr>
        <a:xfrm>
          <a:off x="0" y="0"/>
          <a:ext cx="0" cy="0"/>
          <a:chOff x="0" y="0"/>
          <a:chExt cx="0" cy="0"/>
        </a:xfrm>
      </p:grpSpPr>
      <p:sp>
        <p:nvSpPr>
          <p:cNvPr id="39" name="Shape 39"/>
          <p:cNvSpPr/>
          <p:nvPr/>
        </p:nvSpPr>
        <p:spPr>
          <a:xfrm>
            <a:off x="4572000" y="-75"/>
            <a:ext cx="4572000" cy="5143499"/>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40" name="Shape 40"/>
          <p:cNvCxnSpPr/>
          <p:nvPr/>
        </p:nvCxnSpPr>
        <p:spPr>
          <a:xfrm>
            <a:off x="5029675" y="4495500"/>
            <a:ext cx="468300" cy="0"/>
          </a:xfrm>
          <a:prstGeom prst="straightConnector1">
            <a:avLst/>
          </a:prstGeom>
          <a:noFill/>
          <a:ln w="19050" cap="flat" cmpd="sng">
            <a:solidFill>
              <a:schemeClr val="dk2"/>
            </a:solidFill>
            <a:prstDash val="solid"/>
            <a:round/>
            <a:headEnd type="none" w="med" len="med"/>
            <a:tailEnd type="none" w="med" len="med"/>
          </a:ln>
        </p:spPr>
      </p:cxnSp>
      <p:sp>
        <p:nvSpPr>
          <p:cNvPr id="41" name="Shape 41"/>
          <p:cNvSpPr txBox="1">
            <a:spLocks noGrp="1"/>
          </p:cNvSpPr>
          <p:nvPr>
            <p:ph type="title"/>
          </p:nvPr>
        </p:nvSpPr>
        <p:spPr>
          <a:xfrm>
            <a:off x="265500" y="1081675"/>
            <a:ext cx="4045199" cy="1786199"/>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2" name="Shape 42"/>
          <p:cNvSpPr txBox="1">
            <a:spLocks noGrp="1"/>
          </p:cNvSpPr>
          <p:nvPr>
            <p:ph type="subTitle" idx="1"/>
          </p:nvPr>
        </p:nvSpPr>
        <p:spPr>
          <a:xfrm>
            <a:off x="265500" y="2921400"/>
            <a:ext cx="4045199" cy="13455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43" name="Shape 43"/>
          <p:cNvSpPr txBox="1">
            <a:spLocks noGrp="1"/>
          </p:cNvSpPr>
          <p:nvPr>
            <p:ph type="body" idx="2"/>
          </p:nvPr>
        </p:nvSpPr>
        <p:spPr>
          <a:xfrm>
            <a:off x="4939500" y="724200"/>
            <a:ext cx="3837000" cy="3695099"/>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4" name="Shape 44"/>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7" name="Shape 47"/>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ig number">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311700" y="999925"/>
            <a:ext cx="8520599" cy="2146199"/>
          </a:xfrm>
          <a:prstGeom prst="rect">
            <a:avLst/>
          </a:prstGeom>
        </p:spPr>
        <p:txBody>
          <a:bodyPr lIns="91425" tIns="91425" rIns="91425" bIns="91425" anchor="b" anchorCtr="0"/>
          <a:lstStyle>
            <a:lvl1pPr lvl="0" algn="ctr">
              <a:spcBef>
                <a:spcPts val="0"/>
              </a:spcBef>
              <a:buSzPct val="100000"/>
              <a:buFont typeface="Montserrat"/>
              <a:defRPr sz="14000">
                <a:latin typeface="Montserrat"/>
                <a:ea typeface="Montserrat"/>
                <a:cs typeface="Montserrat"/>
                <a:sym typeface="Montserrat"/>
              </a:defRPr>
            </a:lvl1pPr>
            <a:lvl2pPr lvl="1" algn="ctr">
              <a:spcBef>
                <a:spcPts val="0"/>
              </a:spcBef>
              <a:buSzPct val="100000"/>
              <a:buFont typeface="Montserrat"/>
              <a:defRPr sz="14000">
                <a:latin typeface="Montserrat"/>
                <a:ea typeface="Montserrat"/>
                <a:cs typeface="Montserrat"/>
                <a:sym typeface="Montserrat"/>
              </a:defRPr>
            </a:lvl2pPr>
            <a:lvl3pPr lvl="2" algn="ctr">
              <a:spcBef>
                <a:spcPts val="0"/>
              </a:spcBef>
              <a:buSzPct val="100000"/>
              <a:buFont typeface="Montserrat"/>
              <a:defRPr sz="14000">
                <a:latin typeface="Montserrat"/>
                <a:ea typeface="Montserrat"/>
                <a:cs typeface="Montserrat"/>
                <a:sym typeface="Montserrat"/>
              </a:defRPr>
            </a:lvl3pPr>
            <a:lvl4pPr lvl="3" algn="ctr">
              <a:spcBef>
                <a:spcPts val="0"/>
              </a:spcBef>
              <a:buSzPct val="100000"/>
              <a:buFont typeface="Montserrat"/>
              <a:defRPr sz="14000">
                <a:latin typeface="Montserrat"/>
                <a:ea typeface="Montserrat"/>
                <a:cs typeface="Montserrat"/>
                <a:sym typeface="Montserrat"/>
              </a:defRPr>
            </a:lvl4pPr>
            <a:lvl5pPr lvl="4" algn="ctr">
              <a:spcBef>
                <a:spcPts val="0"/>
              </a:spcBef>
              <a:buSzPct val="100000"/>
              <a:buFont typeface="Montserrat"/>
              <a:defRPr sz="14000">
                <a:latin typeface="Montserrat"/>
                <a:ea typeface="Montserrat"/>
                <a:cs typeface="Montserrat"/>
                <a:sym typeface="Montserrat"/>
              </a:defRPr>
            </a:lvl5pPr>
            <a:lvl6pPr lvl="5" algn="ctr">
              <a:spcBef>
                <a:spcPts val="0"/>
              </a:spcBef>
              <a:buSzPct val="100000"/>
              <a:buFont typeface="Montserrat"/>
              <a:defRPr sz="14000">
                <a:latin typeface="Montserrat"/>
                <a:ea typeface="Montserrat"/>
                <a:cs typeface="Montserrat"/>
                <a:sym typeface="Montserrat"/>
              </a:defRPr>
            </a:lvl6pPr>
            <a:lvl7pPr lvl="6" algn="ctr">
              <a:spcBef>
                <a:spcPts val="0"/>
              </a:spcBef>
              <a:buSzPct val="100000"/>
              <a:buFont typeface="Montserrat"/>
              <a:defRPr sz="14000">
                <a:latin typeface="Montserrat"/>
                <a:ea typeface="Montserrat"/>
                <a:cs typeface="Montserrat"/>
                <a:sym typeface="Montserrat"/>
              </a:defRPr>
            </a:lvl7pPr>
            <a:lvl8pPr lvl="7" algn="ctr">
              <a:spcBef>
                <a:spcPts val="0"/>
              </a:spcBef>
              <a:buSzPct val="100000"/>
              <a:buFont typeface="Montserrat"/>
              <a:defRPr sz="14000">
                <a:latin typeface="Montserrat"/>
                <a:ea typeface="Montserrat"/>
                <a:cs typeface="Montserrat"/>
                <a:sym typeface="Montserrat"/>
              </a:defRPr>
            </a:lvl8pPr>
            <a:lvl9pPr lvl="8" algn="ctr">
              <a:spcBef>
                <a:spcPts val="0"/>
              </a:spcBef>
              <a:buSzPct val="100000"/>
              <a:buFont typeface="Montserrat"/>
              <a:defRPr sz="14000">
                <a:latin typeface="Montserrat"/>
                <a:ea typeface="Montserrat"/>
                <a:cs typeface="Montserrat"/>
                <a:sym typeface="Montserrat"/>
              </a:defRPr>
            </a:lvl9pPr>
          </a:lstStyle>
          <a:p>
            <a:endParaRPr/>
          </a:p>
        </p:txBody>
      </p:sp>
      <p:sp>
        <p:nvSpPr>
          <p:cNvPr id="50" name="Shape 50"/>
          <p:cNvSpPr txBox="1">
            <a:spLocks noGrp="1"/>
          </p:cNvSpPr>
          <p:nvPr>
            <p:ph type="body" idx="1"/>
          </p:nvPr>
        </p:nvSpPr>
        <p:spPr>
          <a:xfrm>
            <a:off x="311700" y="3228425"/>
            <a:ext cx="8520599"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1" name="Shape 51"/>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lvl="0">
              <a:spcBef>
                <a:spcPts val="0"/>
              </a:spcBef>
              <a:buClr>
                <a:schemeClr val="dk2"/>
              </a:buClr>
              <a:buSzPct val="100000"/>
              <a:buFont typeface="Oswald"/>
              <a:buNone/>
              <a:defRPr sz="3000">
                <a:solidFill>
                  <a:schemeClr val="dk2"/>
                </a:solidFill>
                <a:latin typeface="Oswald"/>
                <a:ea typeface="Oswald"/>
                <a:cs typeface="Oswald"/>
                <a:sym typeface="Oswald"/>
              </a:defRPr>
            </a:lvl1pPr>
            <a:lvl2pPr lvl="1">
              <a:spcBef>
                <a:spcPts val="0"/>
              </a:spcBef>
              <a:buClr>
                <a:schemeClr val="dk2"/>
              </a:buClr>
              <a:buSzPct val="100000"/>
              <a:buFont typeface="Oswald"/>
              <a:buNone/>
              <a:defRPr sz="3000">
                <a:solidFill>
                  <a:schemeClr val="dk2"/>
                </a:solidFill>
                <a:latin typeface="Oswald"/>
                <a:ea typeface="Oswald"/>
                <a:cs typeface="Oswald"/>
                <a:sym typeface="Oswald"/>
              </a:defRPr>
            </a:lvl2pPr>
            <a:lvl3pPr lvl="2">
              <a:spcBef>
                <a:spcPts val="0"/>
              </a:spcBef>
              <a:buClr>
                <a:schemeClr val="dk2"/>
              </a:buClr>
              <a:buSzPct val="100000"/>
              <a:buFont typeface="Oswald"/>
              <a:buNone/>
              <a:defRPr sz="3000">
                <a:solidFill>
                  <a:schemeClr val="dk2"/>
                </a:solidFill>
                <a:latin typeface="Oswald"/>
                <a:ea typeface="Oswald"/>
                <a:cs typeface="Oswald"/>
                <a:sym typeface="Oswald"/>
              </a:defRPr>
            </a:lvl3pPr>
            <a:lvl4pPr lvl="3">
              <a:spcBef>
                <a:spcPts val="0"/>
              </a:spcBef>
              <a:buClr>
                <a:schemeClr val="dk2"/>
              </a:buClr>
              <a:buSzPct val="100000"/>
              <a:buFont typeface="Oswald"/>
              <a:buNone/>
              <a:defRPr sz="3000">
                <a:solidFill>
                  <a:schemeClr val="dk2"/>
                </a:solidFill>
                <a:latin typeface="Oswald"/>
                <a:ea typeface="Oswald"/>
                <a:cs typeface="Oswald"/>
                <a:sym typeface="Oswald"/>
              </a:defRPr>
            </a:lvl4pPr>
            <a:lvl5pPr lvl="4">
              <a:spcBef>
                <a:spcPts val="0"/>
              </a:spcBef>
              <a:buClr>
                <a:schemeClr val="dk2"/>
              </a:buClr>
              <a:buSzPct val="100000"/>
              <a:buFont typeface="Oswald"/>
              <a:buNone/>
              <a:defRPr sz="3000">
                <a:solidFill>
                  <a:schemeClr val="dk2"/>
                </a:solidFill>
                <a:latin typeface="Oswald"/>
                <a:ea typeface="Oswald"/>
                <a:cs typeface="Oswald"/>
                <a:sym typeface="Oswald"/>
              </a:defRPr>
            </a:lvl5pPr>
            <a:lvl6pPr lvl="5">
              <a:spcBef>
                <a:spcPts val="0"/>
              </a:spcBef>
              <a:buClr>
                <a:schemeClr val="dk2"/>
              </a:buClr>
              <a:buSzPct val="100000"/>
              <a:buFont typeface="Oswald"/>
              <a:buNone/>
              <a:defRPr sz="3000">
                <a:solidFill>
                  <a:schemeClr val="dk2"/>
                </a:solidFill>
                <a:latin typeface="Oswald"/>
                <a:ea typeface="Oswald"/>
                <a:cs typeface="Oswald"/>
                <a:sym typeface="Oswald"/>
              </a:defRPr>
            </a:lvl6pPr>
            <a:lvl7pPr lvl="6">
              <a:spcBef>
                <a:spcPts val="0"/>
              </a:spcBef>
              <a:buClr>
                <a:schemeClr val="dk2"/>
              </a:buClr>
              <a:buSzPct val="100000"/>
              <a:buFont typeface="Oswald"/>
              <a:buNone/>
              <a:defRPr sz="3000">
                <a:solidFill>
                  <a:schemeClr val="dk2"/>
                </a:solidFill>
                <a:latin typeface="Oswald"/>
                <a:ea typeface="Oswald"/>
                <a:cs typeface="Oswald"/>
                <a:sym typeface="Oswald"/>
              </a:defRPr>
            </a:lvl7pPr>
            <a:lvl8pPr lvl="7">
              <a:spcBef>
                <a:spcPts val="0"/>
              </a:spcBef>
              <a:buClr>
                <a:schemeClr val="dk2"/>
              </a:buClr>
              <a:buSzPct val="100000"/>
              <a:buFont typeface="Oswald"/>
              <a:buNone/>
              <a:defRPr sz="3000">
                <a:solidFill>
                  <a:schemeClr val="dk2"/>
                </a:solidFill>
                <a:latin typeface="Oswald"/>
                <a:ea typeface="Oswald"/>
                <a:cs typeface="Oswald"/>
                <a:sym typeface="Oswald"/>
              </a:defRPr>
            </a:lvl8pPr>
            <a:lvl9pPr lvl="8">
              <a:spcBef>
                <a:spcPts val="0"/>
              </a:spcBef>
              <a:buClr>
                <a:schemeClr val="dk2"/>
              </a:buClr>
              <a:buSzPct val="100000"/>
              <a:buFont typeface="Oswald"/>
              <a:buNone/>
              <a:defRPr sz="3000">
                <a:solidFill>
                  <a:schemeClr val="dk2"/>
                </a:solidFill>
                <a:latin typeface="Oswald"/>
                <a:ea typeface="Oswald"/>
                <a:cs typeface="Oswald"/>
                <a:sym typeface="Oswald"/>
              </a:defRPr>
            </a:lvl9pPr>
          </a:lstStyle>
          <a:p>
            <a:endParaRPr/>
          </a:p>
        </p:txBody>
      </p:sp>
      <p:sp>
        <p:nvSpPr>
          <p:cNvPr id="7" name="Shape 7"/>
          <p:cNvSpPr txBox="1">
            <a:spLocks noGrp="1"/>
          </p:cNvSpPr>
          <p:nvPr>
            <p:ph type="body" idx="1"/>
          </p:nvPr>
        </p:nvSpPr>
        <p:spPr>
          <a:xfrm>
            <a:off x="311700" y="1234075"/>
            <a:ext cx="8520599" cy="33348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Font typeface="Playfair Display"/>
              <a:defRPr sz="1800">
                <a:solidFill>
                  <a:schemeClr val="dk2"/>
                </a:solidFill>
                <a:latin typeface="Playfair Display"/>
                <a:ea typeface="Playfair Display"/>
                <a:cs typeface="Playfair Display"/>
                <a:sym typeface="Playfair Display"/>
              </a:defRPr>
            </a:lvl1pPr>
            <a:lvl2pPr lvl="1">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2pPr>
            <a:lvl3pPr lvl="2">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3pPr>
            <a:lvl4pPr lvl="3">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4pPr>
            <a:lvl5pPr lvl="4">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5pPr>
            <a:lvl6pPr lvl="5">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6pPr>
            <a:lvl7pPr lvl="6">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7pPr>
            <a:lvl8pPr lvl="7">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8pPr>
            <a:lvl9pPr lvl="8">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9pPr>
          </a:lstStyle>
          <a:p>
            <a:endParaRPr/>
          </a:p>
        </p:txBody>
      </p:sp>
      <p:sp>
        <p:nvSpPr>
          <p:cNvPr id="8" name="Shape 8"/>
          <p:cNvSpPr txBox="1">
            <a:spLocks noGrp="1"/>
          </p:cNvSpPr>
          <p:nvPr>
            <p:ph type="sldNum" idx="12"/>
          </p:nvPr>
        </p:nvSpPr>
        <p:spPr>
          <a:xfrm>
            <a:off x="8497999" y="4688758"/>
            <a:ext cx="548699"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latin typeface="Playfair Display"/>
                <a:ea typeface="Playfair Display"/>
                <a:cs typeface="Playfair Display"/>
                <a:sym typeface="Playfair Display"/>
              </a:rPr>
              <a:t>‹#›</a:t>
            </a:fld>
            <a:endParaRPr lang="en" sz="1000">
              <a:solidFill>
                <a:schemeClr val="dk2"/>
              </a:solidFill>
              <a:latin typeface="Playfair Display"/>
              <a:ea typeface="Playfair Display"/>
              <a:cs typeface="Playfair Display"/>
              <a:sym typeface="Playfair Display"/>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hyperlink" Target="http://wgno.com/2016/07/12/second-harvest-food-bank-teams-up-with-new-orleans-public-library-to-offer-free-summer-lunches/" TargetMode="External"/><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video" Target="https://www.youtube.com/embed/LZtpdVSVGj0" TargetMode="Externa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video" Target="https://www.youtube.com/embed/UKSSG-XS-RA" TargetMode="Externa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idx="4294967295"/>
          </p:nvPr>
        </p:nvSpPr>
        <p:spPr>
          <a:xfrm>
            <a:off x="5836250" y="1680900"/>
            <a:ext cx="3203999" cy="2527799"/>
          </a:xfrm>
          <a:prstGeom prst="rect">
            <a:avLst/>
          </a:prstGeom>
        </p:spPr>
        <p:txBody>
          <a:bodyPr lIns="91425" tIns="91425" rIns="91425" bIns="91425" anchor="b" anchorCtr="0">
            <a:noAutofit/>
          </a:bodyPr>
          <a:lstStyle/>
          <a:p>
            <a:pPr lvl="0">
              <a:spcBef>
                <a:spcPts val="0"/>
              </a:spcBef>
              <a:buNone/>
            </a:pPr>
            <a:r>
              <a:rPr lang="en" sz="4800" dirty="0">
                <a:solidFill>
                  <a:schemeClr val="accent1"/>
                </a:solidFill>
              </a:rPr>
              <a:t>2017 CHILD </a:t>
            </a:r>
            <a:r>
              <a:rPr lang="en" sz="4800" dirty="0" smtClean="0">
                <a:solidFill>
                  <a:schemeClr val="accent1"/>
                </a:solidFill>
              </a:rPr>
              <a:t>HUNGER SUMMIT</a:t>
            </a:r>
            <a:endParaRPr lang="en" sz="4800" dirty="0">
              <a:solidFill>
                <a:schemeClr val="accent1"/>
              </a:solidFill>
            </a:endParaRPr>
          </a:p>
        </p:txBody>
      </p:sp>
      <p:sp>
        <p:nvSpPr>
          <p:cNvPr id="59" name="Shape 59"/>
          <p:cNvSpPr txBox="1">
            <a:spLocks noGrp="1"/>
          </p:cNvSpPr>
          <p:nvPr>
            <p:ph type="subTitle" idx="4294967295"/>
          </p:nvPr>
        </p:nvSpPr>
        <p:spPr>
          <a:xfrm>
            <a:off x="5836250" y="4224225"/>
            <a:ext cx="3203999" cy="472199"/>
          </a:xfrm>
          <a:prstGeom prst="rect">
            <a:avLst/>
          </a:prstGeom>
        </p:spPr>
        <p:txBody>
          <a:bodyPr lIns="91425" tIns="91425" rIns="91425" bIns="91425" anchor="t" anchorCtr="0">
            <a:noAutofit/>
          </a:bodyPr>
          <a:lstStyle/>
          <a:p>
            <a:pPr lvl="0">
              <a:spcBef>
                <a:spcPts val="0"/>
              </a:spcBef>
              <a:buNone/>
            </a:pPr>
            <a:r>
              <a:rPr lang="en" sz="1600"/>
              <a:t>Kimberly Krupa • March 2, 2017</a:t>
            </a:r>
          </a:p>
        </p:txBody>
      </p:sp>
      <p:pic>
        <p:nvPicPr>
          <p:cNvPr id="60" name="Shape 60" descr="Hunger 29.jpg"/>
          <p:cNvPicPr preferRelativeResize="0"/>
          <p:nvPr/>
        </p:nvPicPr>
        <p:blipFill rotWithShape="1">
          <a:blip r:embed="rId3">
            <a:alphaModFix/>
          </a:blip>
          <a:srcRect l="25712" r="25717"/>
          <a:stretch/>
        </p:blipFill>
        <p:spPr>
          <a:xfrm>
            <a:off x="76200" y="70650"/>
            <a:ext cx="1822198" cy="5002200"/>
          </a:xfrm>
          <a:prstGeom prst="rect">
            <a:avLst/>
          </a:prstGeom>
          <a:noFill/>
          <a:ln>
            <a:noFill/>
          </a:ln>
        </p:spPr>
      </p:pic>
      <p:pic>
        <p:nvPicPr>
          <p:cNvPr id="61" name="Shape 61" descr="Hunger child.jpg"/>
          <p:cNvPicPr preferRelativeResize="0"/>
          <p:nvPr/>
        </p:nvPicPr>
        <p:blipFill rotWithShape="1">
          <a:blip r:embed="rId4">
            <a:alphaModFix/>
          </a:blip>
          <a:srcRect l="39610" r="32654"/>
          <a:stretch/>
        </p:blipFill>
        <p:spPr>
          <a:xfrm>
            <a:off x="1981200" y="70650"/>
            <a:ext cx="1822201" cy="5002197"/>
          </a:xfrm>
          <a:prstGeom prst="rect">
            <a:avLst/>
          </a:prstGeom>
          <a:noFill/>
          <a:ln>
            <a:noFill/>
          </a:ln>
        </p:spPr>
      </p:pic>
      <p:pic>
        <p:nvPicPr>
          <p:cNvPr id="62" name="Shape 62" descr="Hunger 2.jpg"/>
          <p:cNvPicPr preferRelativeResize="0"/>
          <p:nvPr/>
        </p:nvPicPr>
        <p:blipFill rotWithShape="1">
          <a:blip r:embed="rId5">
            <a:alphaModFix/>
          </a:blip>
          <a:srcRect l="37244" r="40898"/>
          <a:stretch/>
        </p:blipFill>
        <p:spPr>
          <a:xfrm>
            <a:off x="3844427" y="70650"/>
            <a:ext cx="1822200" cy="5002198"/>
          </a:xfrm>
          <a:prstGeom prst="rect">
            <a:avLst/>
          </a:prstGeom>
          <a:noFill/>
          <a:ln>
            <a:noFill/>
          </a:ln>
        </p:spPr>
      </p:pic>
      <p:pic>
        <p:nvPicPr>
          <p:cNvPr id="1026" name="Picture 2" descr="Hunger 29.jpg"/>
          <p:cNvPicPr>
            <a:picLocks noChangeAspect="1" noChangeArrowheads="1"/>
          </p:cNvPicPr>
          <p:nvPr/>
        </p:nvPicPr>
        <p:blipFill rotWithShape="1">
          <a:blip r:embed="rId6">
            <a:extLst>
              <a:ext uri="{28A0092B-C50C-407E-A947-70E740481C1C}">
                <a14:useLocalDpi xmlns:a14="http://schemas.microsoft.com/office/drawing/2010/main" val="0"/>
              </a:ext>
            </a:extLst>
          </a:blip>
          <a:srcRect l="24285" r="26051"/>
          <a:stretch/>
        </p:blipFill>
        <p:spPr bwMode="auto">
          <a:xfrm>
            <a:off x="81455" y="70653"/>
            <a:ext cx="1863224" cy="50021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Shape 124" descr="Hunger 3 nutrition.jpg"/>
          <p:cNvPicPr preferRelativeResize="0"/>
          <p:nvPr/>
        </p:nvPicPr>
        <p:blipFill rotWithShape="1">
          <a:blip r:embed="rId3">
            <a:alphaModFix/>
          </a:blip>
          <a:srcRect l="20480" r="20480"/>
          <a:stretch/>
        </p:blipFill>
        <p:spPr>
          <a:xfrm>
            <a:off x="76195" y="76200"/>
            <a:ext cx="4442400" cy="5002203"/>
          </a:xfrm>
          <a:prstGeom prst="rect">
            <a:avLst/>
          </a:prstGeom>
          <a:noFill/>
          <a:ln>
            <a:noFill/>
          </a:ln>
        </p:spPr>
      </p:pic>
      <p:pic>
        <p:nvPicPr>
          <p:cNvPr id="125" name="Shape 125" descr="Hunger 21 school pantry seed packets.jpg"/>
          <p:cNvPicPr preferRelativeResize="0"/>
          <p:nvPr/>
        </p:nvPicPr>
        <p:blipFill rotWithShape="1">
          <a:blip r:embed="rId4">
            <a:alphaModFix/>
          </a:blip>
          <a:srcRect l="22857" r="4256"/>
          <a:stretch/>
        </p:blipFill>
        <p:spPr>
          <a:xfrm>
            <a:off x="4613699" y="70650"/>
            <a:ext cx="4442402" cy="5002201"/>
          </a:xfrm>
          <a:prstGeom prst="rect">
            <a:avLst/>
          </a:prstGeom>
          <a:noFill/>
          <a:ln>
            <a:noFill/>
          </a:ln>
        </p:spPr>
      </p:pic>
      <p:sp>
        <p:nvSpPr>
          <p:cNvPr id="126" name="Shape 126"/>
          <p:cNvSpPr txBox="1">
            <a:spLocks noGrp="1"/>
          </p:cNvSpPr>
          <p:nvPr>
            <p:ph type="body" idx="4294967295"/>
          </p:nvPr>
        </p:nvSpPr>
        <p:spPr>
          <a:xfrm>
            <a:off x="156075" y="4635575"/>
            <a:ext cx="8645700" cy="507900"/>
          </a:xfrm>
          <a:prstGeom prst="rect">
            <a:avLst/>
          </a:prstGeom>
          <a:solidFill>
            <a:schemeClr val="lt1"/>
          </a:solidFill>
        </p:spPr>
        <p:txBody>
          <a:bodyPr lIns="91425" tIns="91425" rIns="91425" bIns="91425" anchor="ctr" anchorCtr="0">
            <a:noAutofit/>
          </a:bodyPr>
          <a:lstStyle/>
          <a:p>
            <a:pPr lvl="0" rtl="0">
              <a:lnSpc>
                <a:spcPct val="100000"/>
              </a:lnSpc>
              <a:spcBef>
                <a:spcPts val="0"/>
              </a:spcBef>
              <a:spcAft>
                <a:spcPts val="0"/>
              </a:spcAft>
              <a:buNone/>
            </a:pPr>
            <a:r>
              <a:rPr lang="en" sz="2400"/>
              <a:t>Case Study 3: Paul Breaux School Pantry, Louisiana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1000"/>
                                        <p:tgtEl>
                                          <p:spTgt spid="1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fade">
                                      <p:cBhvr>
                                        <p:cTn id="12" dur="10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39300" y="1081675"/>
            <a:ext cx="4045200" cy="1786200"/>
          </a:xfrm>
          <a:prstGeom prst="rect">
            <a:avLst/>
          </a:prstGeom>
        </p:spPr>
        <p:txBody>
          <a:bodyPr lIns="91425" tIns="91425" rIns="91425" bIns="91425" anchor="b" anchorCtr="0">
            <a:noAutofit/>
          </a:bodyPr>
          <a:lstStyle/>
          <a:p>
            <a:pPr lvl="0" rtl="0">
              <a:spcBef>
                <a:spcPts val="0"/>
              </a:spcBef>
              <a:buNone/>
            </a:pPr>
            <a:r>
              <a:rPr lang="en"/>
              <a:t>Summer Feeding Program</a:t>
            </a:r>
          </a:p>
        </p:txBody>
      </p:sp>
      <p:sp>
        <p:nvSpPr>
          <p:cNvPr id="132" name="Shape 132"/>
          <p:cNvSpPr txBox="1">
            <a:spLocks noGrp="1"/>
          </p:cNvSpPr>
          <p:nvPr>
            <p:ph type="subTitle" idx="1"/>
          </p:nvPr>
        </p:nvSpPr>
        <p:spPr>
          <a:xfrm>
            <a:off x="-115500" y="2921400"/>
            <a:ext cx="4045200" cy="1345500"/>
          </a:xfrm>
          <a:prstGeom prst="rect">
            <a:avLst/>
          </a:prstGeom>
        </p:spPr>
        <p:txBody>
          <a:bodyPr lIns="91425" tIns="91425" rIns="91425" bIns="91425" anchor="t" anchorCtr="0">
            <a:noAutofit/>
          </a:bodyPr>
          <a:lstStyle/>
          <a:p>
            <a:pPr lvl="0">
              <a:spcBef>
                <a:spcPts val="0"/>
              </a:spcBef>
              <a:buNone/>
            </a:pPr>
            <a:r>
              <a:rPr lang="en"/>
              <a:t>New ways to close </a:t>
            </a:r>
          </a:p>
          <a:p>
            <a:pPr lvl="0" rtl="0">
              <a:spcBef>
                <a:spcPts val="0"/>
              </a:spcBef>
              <a:buNone/>
            </a:pPr>
            <a:r>
              <a:rPr lang="en"/>
              <a:t>the summer meal gap</a:t>
            </a:r>
          </a:p>
        </p:txBody>
      </p:sp>
      <p:pic>
        <p:nvPicPr>
          <p:cNvPr id="133" name="Shape 133"/>
          <p:cNvPicPr preferRelativeResize="0"/>
          <p:nvPr/>
        </p:nvPicPr>
        <p:blipFill>
          <a:blip r:embed="rId3">
            <a:alphaModFix/>
          </a:blip>
          <a:stretch>
            <a:fillRect/>
          </a:stretch>
        </p:blipFill>
        <p:spPr>
          <a:xfrm>
            <a:off x="0" y="3661150"/>
            <a:ext cx="1408575" cy="1482349"/>
          </a:xfrm>
          <a:prstGeom prst="rect">
            <a:avLst/>
          </a:prstGeom>
          <a:noFill/>
          <a:ln>
            <a:noFill/>
          </a:ln>
        </p:spPr>
      </p:pic>
      <p:pic>
        <p:nvPicPr>
          <p:cNvPr id="134" name="Shape 134"/>
          <p:cNvPicPr preferRelativeResize="0"/>
          <p:nvPr/>
        </p:nvPicPr>
        <p:blipFill>
          <a:blip r:embed="rId4">
            <a:alphaModFix/>
          </a:blip>
          <a:stretch>
            <a:fillRect/>
          </a:stretch>
        </p:blipFill>
        <p:spPr>
          <a:xfrm>
            <a:off x="1452176" y="3997853"/>
            <a:ext cx="1214824" cy="1157424"/>
          </a:xfrm>
          <a:prstGeom prst="rect">
            <a:avLst/>
          </a:prstGeom>
          <a:noFill/>
          <a:ln>
            <a:noFill/>
          </a:ln>
        </p:spPr>
      </p:pic>
      <p:pic>
        <p:nvPicPr>
          <p:cNvPr id="135" name="Shape 135" descr="breakforplate_1_1250.jpg"/>
          <p:cNvPicPr preferRelativeResize="0"/>
          <p:nvPr/>
        </p:nvPicPr>
        <p:blipFill rotWithShape="1">
          <a:blip r:embed="rId5">
            <a:clrChange>
              <a:clrFrom>
                <a:srgbClr val="FFFFFE"/>
              </a:clrFrom>
              <a:clrTo>
                <a:srgbClr val="FFFFFE">
                  <a:alpha val="0"/>
                </a:srgbClr>
              </a:clrTo>
            </a:clrChange>
            <a:alphaModFix/>
          </a:blip>
          <a:srcRect t="13056" b="13056"/>
          <a:stretch/>
        </p:blipFill>
        <p:spPr>
          <a:xfrm>
            <a:off x="2362200" y="3986075"/>
            <a:ext cx="1566437" cy="1157425"/>
          </a:xfrm>
          <a:prstGeom prst="rect">
            <a:avLst/>
          </a:prstGeom>
          <a:noFill/>
          <a:ln>
            <a:noFill/>
          </a:ln>
        </p:spPr>
      </p:pic>
      <p:pic>
        <p:nvPicPr>
          <p:cNvPr id="136" name="Shape 136"/>
          <p:cNvPicPr preferRelativeResize="0"/>
          <p:nvPr/>
        </p:nvPicPr>
        <p:blipFill rotWithShape="1">
          <a:blip r:embed="rId6">
            <a:alphaModFix/>
          </a:blip>
          <a:srcRect l="26106"/>
          <a:stretch/>
        </p:blipFill>
        <p:spPr>
          <a:xfrm>
            <a:off x="3859072" y="0"/>
            <a:ext cx="5284925" cy="51435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1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Shape 141" descr="Hunger Feeding at Pantry.jpg"/>
          <p:cNvPicPr preferRelativeResize="0"/>
          <p:nvPr/>
        </p:nvPicPr>
        <p:blipFill rotWithShape="1">
          <a:blip r:embed="rId3">
            <a:alphaModFix/>
          </a:blip>
          <a:srcRect l="33892" r="-439"/>
          <a:stretch/>
        </p:blipFill>
        <p:spPr>
          <a:xfrm>
            <a:off x="76195" y="76200"/>
            <a:ext cx="4442400" cy="5002202"/>
          </a:xfrm>
          <a:prstGeom prst="rect">
            <a:avLst/>
          </a:prstGeom>
          <a:noFill/>
          <a:ln>
            <a:noFill/>
          </a:ln>
        </p:spPr>
      </p:pic>
      <p:pic>
        <p:nvPicPr>
          <p:cNvPr id="142" name="Shape 142" descr="Hunger 12.jpg"/>
          <p:cNvPicPr preferRelativeResize="0"/>
          <p:nvPr/>
        </p:nvPicPr>
        <p:blipFill rotWithShape="1">
          <a:blip r:embed="rId4">
            <a:alphaModFix/>
          </a:blip>
          <a:srcRect l="6400" r="6392"/>
          <a:stretch/>
        </p:blipFill>
        <p:spPr>
          <a:xfrm>
            <a:off x="4613700" y="70650"/>
            <a:ext cx="4442403" cy="5002201"/>
          </a:xfrm>
          <a:prstGeom prst="rect">
            <a:avLst/>
          </a:prstGeom>
          <a:noFill/>
          <a:ln>
            <a:noFill/>
          </a:ln>
        </p:spPr>
      </p:pic>
      <p:sp>
        <p:nvSpPr>
          <p:cNvPr id="143" name="Shape 143"/>
          <p:cNvSpPr txBox="1">
            <a:spLocks noGrp="1"/>
          </p:cNvSpPr>
          <p:nvPr>
            <p:ph type="body" idx="4294967295"/>
          </p:nvPr>
        </p:nvSpPr>
        <p:spPr>
          <a:xfrm>
            <a:off x="156075" y="4635575"/>
            <a:ext cx="8645700" cy="507900"/>
          </a:xfrm>
          <a:prstGeom prst="rect">
            <a:avLst/>
          </a:prstGeom>
          <a:solidFill>
            <a:schemeClr val="lt1"/>
          </a:solidFill>
        </p:spPr>
        <p:txBody>
          <a:bodyPr lIns="91425" tIns="91425" rIns="91425" bIns="91425" anchor="ctr" anchorCtr="0">
            <a:noAutofit/>
          </a:bodyPr>
          <a:lstStyle/>
          <a:p>
            <a:pPr lvl="0" rtl="0">
              <a:lnSpc>
                <a:spcPct val="100000"/>
              </a:lnSpc>
              <a:spcBef>
                <a:spcPts val="0"/>
              </a:spcBef>
              <a:spcAft>
                <a:spcPts val="0"/>
              </a:spcAft>
              <a:buNone/>
            </a:pPr>
            <a:r>
              <a:rPr lang="en" sz="2400"/>
              <a:t>Case Study 4: Summer Feeding at HOPE The Food Pantry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1000"/>
                                        <p:tgtEl>
                                          <p:spTgt spid="1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
                                        </p:tgtEl>
                                        <p:attrNameLst>
                                          <p:attrName>style.visibility</p:attrName>
                                        </p:attrNameLst>
                                      </p:cBhvr>
                                      <p:to>
                                        <p:strVal val="visible"/>
                                      </p:to>
                                    </p:set>
                                    <p:animEffect transition="in" filter="fade">
                                      <p:cBhvr>
                                        <p:cTn id="12" dur="10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body" idx="4294967295"/>
          </p:nvPr>
        </p:nvSpPr>
        <p:spPr>
          <a:xfrm>
            <a:off x="156075" y="4635575"/>
            <a:ext cx="8645700" cy="507900"/>
          </a:xfrm>
          <a:prstGeom prst="rect">
            <a:avLst/>
          </a:prstGeom>
          <a:solidFill>
            <a:schemeClr val="lt1"/>
          </a:solidFill>
        </p:spPr>
        <p:txBody>
          <a:bodyPr lIns="91425" tIns="91425" rIns="91425" bIns="91425" anchor="ctr" anchorCtr="0">
            <a:noAutofit/>
          </a:bodyPr>
          <a:lstStyle/>
          <a:p>
            <a:pPr lvl="0" rtl="0">
              <a:lnSpc>
                <a:spcPct val="100000"/>
              </a:lnSpc>
              <a:spcBef>
                <a:spcPts val="0"/>
              </a:spcBef>
              <a:spcAft>
                <a:spcPts val="0"/>
              </a:spcAft>
              <a:buNone/>
            </a:pPr>
            <a:r>
              <a:rPr lang="en" sz="2400"/>
              <a:t>Case Study 5: Lunch at the Library</a:t>
            </a:r>
          </a:p>
        </p:txBody>
      </p:sp>
      <p:pic>
        <p:nvPicPr>
          <p:cNvPr id="149" name="Shape 149" descr="Screen Shot 2017-02-21 at 12.01.14 PM.png">
            <a:hlinkClick r:id="rId3"/>
          </p:cNvPr>
          <p:cNvPicPr preferRelativeResize="0"/>
          <p:nvPr/>
        </p:nvPicPr>
        <p:blipFill>
          <a:blip r:embed="rId4">
            <a:alphaModFix/>
          </a:blip>
          <a:stretch>
            <a:fillRect/>
          </a:stretch>
        </p:blipFill>
        <p:spPr>
          <a:xfrm>
            <a:off x="1189050" y="240400"/>
            <a:ext cx="6961191" cy="4330774"/>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Shape 154" descr="Hunger 26 library.jpg"/>
          <p:cNvPicPr preferRelativeResize="0"/>
          <p:nvPr/>
        </p:nvPicPr>
        <p:blipFill rotWithShape="1">
          <a:blip r:embed="rId3">
            <a:alphaModFix/>
          </a:blip>
          <a:srcRect l="15818" r="17576"/>
          <a:stretch/>
        </p:blipFill>
        <p:spPr>
          <a:xfrm>
            <a:off x="76200" y="70650"/>
            <a:ext cx="4442400" cy="5002201"/>
          </a:xfrm>
          <a:prstGeom prst="rect">
            <a:avLst/>
          </a:prstGeom>
          <a:noFill/>
          <a:ln>
            <a:noFill/>
          </a:ln>
        </p:spPr>
      </p:pic>
      <p:pic>
        <p:nvPicPr>
          <p:cNvPr id="155" name="Shape 155" descr="Hunger 23.jpg"/>
          <p:cNvPicPr preferRelativeResize="0"/>
          <p:nvPr/>
        </p:nvPicPr>
        <p:blipFill rotWithShape="1">
          <a:blip r:embed="rId4">
            <a:alphaModFix/>
          </a:blip>
          <a:srcRect l="25094" r="25094"/>
          <a:stretch/>
        </p:blipFill>
        <p:spPr>
          <a:xfrm>
            <a:off x="4594800" y="70650"/>
            <a:ext cx="2181593" cy="2463598"/>
          </a:xfrm>
          <a:prstGeom prst="rect">
            <a:avLst/>
          </a:prstGeom>
          <a:noFill/>
          <a:ln>
            <a:noFill/>
          </a:ln>
        </p:spPr>
      </p:pic>
      <p:pic>
        <p:nvPicPr>
          <p:cNvPr id="156" name="Shape 156" descr="Summer-Meal-Program-034-jpg.jpg"/>
          <p:cNvPicPr preferRelativeResize="0"/>
          <p:nvPr/>
        </p:nvPicPr>
        <p:blipFill rotWithShape="1">
          <a:blip r:embed="rId5">
            <a:alphaModFix/>
          </a:blip>
          <a:srcRect t="8410" b="8401"/>
          <a:stretch/>
        </p:blipFill>
        <p:spPr>
          <a:xfrm>
            <a:off x="4594799" y="2609250"/>
            <a:ext cx="4442397" cy="2463599"/>
          </a:xfrm>
          <a:prstGeom prst="rect">
            <a:avLst/>
          </a:prstGeom>
          <a:noFill/>
          <a:ln>
            <a:noFill/>
          </a:ln>
        </p:spPr>
      </p:pic>
      <p:pic>
        <p:nvPicPr>
          <p:cNvPr id="157" name="Shape 157" descr="Hunger 4.jpg"/>
          <p:cNvPicPr preferRelativeResize="0"/>
          <p:nvPr/>
        </p:nvPicPr>
        <p:blipFill rotWithShape="1">
          <a:blip r:embed="rId6">
            <a:alphaModFix/>
          </a:blip>
          <a:srcRect l="20119" r="20125"/>
          <a:stretch/>
        </p:blipFill>
        <p:spPr>
          <a:xfrm>
            <a:off x="6852600" y="70650"/>
            <a:ext cx="2181593" cy="246359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1000"/>
                                        <p:tgtEl>
                                          <p:spTgt spid="1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5"/>
                                        </p:tgtEl>
                                        <p:attrNameLst>
                                          <p:attrName>style.visibility</p:attrName>
                                        </p:attrNameLst>
                                      </p:cBhvr>
                                      <p:to>
                                        <p:strVal val="visible"/>
                                      </p:to>
                                    </p:set>
                                    <p:animEffect transition="in" filter="fade">
                                      <p:cBhvr>
                                        <p:cTn id="12" dur="1000"/>
                                        <p:tgtEl>
                                          <p:spTgt spid="1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7"/>
                                        </p:tgtEl>
                                        <p:attrNameLst>
                                          <p:attrName>style.visibility</p:attrName>
                                        </p:attrNameLst>
                                      </p:cBhvr>
                                      <p:to>
                                        <p:strVal val="visible"/>
                                      </p:to>
                                    </p:set>
                                    <p:animEffect transition="in" filter="fade">
                                      <p:cBhvr>
                                        <p:cTn id="17" dur="1000"/>
                                        <p:tgtEl>
                                          <p:spTgt spid="15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6"/>
                                        </p:tgtEl>
                                        <p:attrNameLst>
                                          <p:attrName>style.visibility</p:attrName>
                                        </p:attrNameLst>
                                      </p:cBhvr>
                                      <p:to>
                                        <p:strVal val="visible"/>
                                      </p:to>
                                    </p:set>
                                    <p:animEffect transition="in" filter="fade">
                                      <p:cBhvr>
                                        <p:cTn id="22" dur="10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265500" y="1081675"/>
            <a:ext cx="4045200" cy="1786200"/>
          </a:xfrm>
          <a:prstGeom prst="rect">
            <a:avLst/>
          </a:prstGeom>
        </p:spPr>
        <p:txBody>
          <a:bodyPr lIns="91425" tIns="91425" rIns="91425" bIns="91425" anchor="b" anchorCtr="0">
            <a:noAutofit/>
          </a:bodyPr>
          <a:lstStyle/>
          <a:p>
            <a:pPr lvl="0" rtl="0">
              <a:spcBef>
                <a:spcPts val="0"/>
              </a:spcBef>
              <a:buNone/>
            </a:pPr>
            <a:r>
              <a:rPr lang="en"/>
              <a:t>Hybrid Child Hunger Programs</a:t>
            </a:r>
          </a:p>
        </p:txBody>
      </p:sp>
      <p:sp>
        <p:nvSpPr>
          <p:cNvPr id="163" name="Shape 163"/>
          <p:cNvSpPr txBox="1">
            <a:spLocks noGrp="1"/>
          </p:cNvSpPr>
          <p:nvPr>
            <p:ph type="subTitle" idx="1"/>
          </p:nvPr>
        </p:nvSpPr>
        <p:spPr>
          <a:xfrm>
            <a:off x="265500" y="2921400"/>
            <a:ext cx="4045200" cy="1345500"/>
          </a:xfrm>
          <a:prstGeom prst="rect">
            <a:avLst/>
          </a:prstGeom>
        </p:spPr>
        <p:txBody>
          <a:bodyPr lIns="91425" tIns="91425" rIns="91425" bIns="91425" anchor="t" anchorCtr="0">
            <a:noAutofit/>
          </a:bodyPr>
          <a:lstStyle/>
          <a:p>
            <a:pPr lvl="0">
              <a:spcBef>
                <a:spcPts val="0"/>
              </a:spcBef>
              <a:buNone/>
            </a:pPr>
            <a:r>
              <a:rPr lang="en"/>
              <a:t>New ways to feed </a:t>
            </a:r>
          </a:p>
          <a:p>
            <a:pPr lvl="0">
              <a:spcBef>
                <a:spcPts val="0"/>
              </a:spcBef>
              <a:buNone/>
            </a:pPr>
            <a:r>
              <a:rPr lang="en"/>
              <a:t>kids and families </a:t>
            </a:r>
          </a:p>
          <a:p>
            <a:pPr lvl="0" rtl="0">
              <a:spcBef>
                <a:spcPts val="0"/>
              </a:spcBef>
              <a:buNone/>
            </a:pPr>
            <a:r>
              <a:rPr lang="en"/>
              <a:t>through your existing programs</a:t>
            </a:r>
          </a:p>
        </p:txBody>
      </p:sp>
      <p:pic>
        <p:nvPicPr>
          <p:cNvPr id="164" name="Shape 164" descr="Hunger After Mobile Pantry 4.png"/>
          <p:cNvPicPr preferRelativeResize="0"/>
          <p:nvPr/>
        </p:nvPicPr>
        <p:blipFill rotWithShape="1">
          <a:blip r:embed="rId3">
            <a:alphaModFix/>
          </a:blip>
          <a:srcRect l="9458" r="31244"/>
          <a:stretch/>
        </p:blipFill>
        <p:spPr>
          <a:xfrm>
            <a:off x="4571100" y="0"/>
            <a:ext cx="4572898" cy="514350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10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Shape 169" descr="Hunger nutrition myplate.jpg"/>
          <p:cNvPicPr preferRelativeResize="0"/>
          <p:nvPr/>
        </p:nvPicPr>
        <p:blipFill rotWithShape="1">
          <a:blip r:embed="rId3">
            <a:alphaModFix/>
          </a:blip>
          <a:srcRect l="13652" t="6080" r="24320" b="-6080"/>
          <a:stretch/>
        </p:blipFill>
        <p:spPr>
          <a:xfrm>
            <a:off x="76195" y="76200"/>
            <a:ext cx="4442400" cy="5002203"/>
          </a:xfrm>
          <a:prstGeom prst="rect">
            <a:avLst/>
          </a:prstGeom>
          <a:noFill/>
          <a:ln>
            <a:noFill/>
          </a:ln>
        </p:spPr>
      </p:pic>
      <p:pic>
        <p:nvPicPr>
          <p:cNvPr id="170" name="Shape 170" descr="Hunger toy library.JPG"/>
          <p:cNvPicPr preferRelativeResize="0"/>
          <p:nvPr/>
        </p:nvPicPr>
        <p:blipFill rotWithShape="1">
          <a:blip r:embed="rId4">
            <a:alphaModFix/>
          </a:blip>
          <a:srcRect l="5595" r="5595"/>
          <a:stretch/>
        </p:blipFill>
        <p:spPr>
          <a:xfrm>
            <a:off x="4613700" y="70650"/>
            <a:ext cx="4442403" cy="5002201"/>
          </a:xfrm>
          <a:prstGeom prst="rect">
            <a:avLst/>
          </a:prstGeom>
          <a:noFill/>
          <a:ln>
            <a:noFill/>
          </a:ln>
        </p:spPr>
      </p:pic>
      <p:sp>
        <p:nvSpPr>
          <p:cNvPr id="171" name="Shape 171"/>
          <p:cNvSpPr txBox="1">
            <a:spLocks noGrp="1"/>
          </p:cNvSpPr>
          <p:nvPr>
            <p:ph type="body" idx="4294967295"/>
          </p:nvPr>
        </p:nvSpPr>
        <p:spPr>
          <a:xfrm>
            <a:off x="156075" y="4635575"/>
            <a:ext cx="8645700" cy="507900"/>
          </a:xfrm>
          <a:prstGeom prst="rect">
            <a:avLst/>
          </a:prstGeom>
          <a:solidFill>
            <a:schemeClr val="lt1"/>
          </a:solidFill>
        </p:spPr>
        <p:txBody>
          <a:bodyPr lIns="91425" tIns="91425" rIns="91425" bIns="91425" anchor="ctr" anchorCtr="0">
            <a:noAutofit/>
          </a:bodyPr>
          <a:lstStyle/>
          <a:p>
            <a:pPr lvl="0" rtl="0">
              <a:lnSpc>
                <a:spcPct val="100000"/>
              </a:lnSpc>
              <a:spcBef>
                <a:spcPts val="0"/>
              </a:spcBef>
              <a:spcAft>
                <a:spcPts val="0"/>
              </a:spcAft>
              <a:buNone/>
            </a:pPr>
            <a:r>
              <a:rPr lang="en" sz="2400"/>
              <a:t>Case Study 6: Kids Corners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1000"/>
                                        <p:tgtEl>
                                          <p:spTgt spid="1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0"/>
                                        </p:tgtEl>
                                        <p:attrNameLst>
                                          <p:attrName>style.visibility</p:attrName>
                                        </p:attrNameLst>
                                      </p:cBhvr>
                                      <p:to>
                                        <p:strVal val="visible"/>
                                      </p:to>
                                    </p:set>
                                    <p:animEffect transition="in" filter="fade">
                                      <p:cBhvr>
                                        <p:cTn id="12" dur="10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Shape 176" descr="Hunger Before Mobile Pantry.jpg"/>
          <p:cNvPicPr preferRelativeResize="0"/>
          <p:nvPr/>
        </p:nvPicPr>
        <p:blipFill rotWithShape="1">
          <a:blip r:embed="rId3">
            <a:alphaModFix/>
          </a:blip>
          <a:srcRect l="3323" r="3314"/>
          <a:stretch/>
        </p:blipFill>
        <p:spPr>
          <a:xfrm>
            <a:off x="249150" y="172100"/>
            <a:ext cx="8731748" cy="4910202"/>
          </a:xfrm>
          <a:prstGeom prst="rect">
            <a:avLst/>
          </a:prstGeom>
          <a:noFill/>
          <a:ln>
            <a:noFill/>
          </a:ln>
        </p:spPr>
      </p:pic>
      <p:sp>
        <p:nvSpPr>
          <p:cNvPr id="177" name="Shape 177"/>
          <p:cNvSpPr txBox="1">
            <a:spLocks noGrp="1"/>
          </p:cNvSpPr>
          <p:nvPr>
            <p:ph type="body" idx="4294967295"/>
          </p:nvPr>
        </p:nvSpPr>
        <p:spPr>
          <a:xfrm>
            <a:off x="249150" y="4635575"/>
            <a:ext cx="8645700" cy="507900"/>
          </a:xfrm>
          <a:prstGeom prst="rect">
            <a:avLst/>
          </a:prstGeom>
          <a:solidFill>
            <a:schemeClr val="lt1"/>
          </a:solidFill>
        </p:spPr>
        <p:txBody>
          <a:bodyPr lIns="91425" tIns="91425" rIns="91425" bIns="91425" anchor="ctr" anchorCtr="0">
            <a:noAutofit/>
          </a:bodyPr>
          <a:lstStyle/>
          <a:p>
            <a:pPr lvl="0" rtl="0">
              <a:lnSpc>
                <a:spcPct val="100000"/>
              </a:lnSpc>
              <a:spcBef>
                <a:spcPts val="0"/>
              </a:spcBef>
              <a:spcAft>
                <a:spcPts val="0"/>
              </a:spcAft>
              <a:buNone/>
            </a:pPr>
            <a:r>
              <a:rPr lang="en" sz="2400"/>
              <a:t>Case Study 7: Family-friendly Mobile Pantries</a:t>
            </a:r>
          </a:p>
        </p:txBody>
      </p:sp>
      <p:sp>
        <p:nvSpPr>
          <p:cNvPr id="178" name="Shape 178"/>
          <p:cNvSpPr txBox="1">
            <a:spLocks noGrp="1"/>
          </p:cNvSpPr>
          <p:nvPr>
            <p:ph type="body" idx="4294967295"/>
          </p:nvPr>
        </p:nvSpPr>
        <p:spPr>
          <a:xfrm>
            <a:off x="7175750" y="3740000"/>
            <a:ext cx="1154400" cy="420600"/>
          </a:xfrm>
          <a:prstGeom prst="rect">
            <a:avLst/>
          </a:prstGeom>
          <a:solidFill>
            <a:schemeClr val="lt1"/>
          </a:solidFill>
        </p:spPr>
        <p:txBody>
          <a:bodyPr lIns="91425" tIns="91425" rIns="91425" bIns="91425" anchor="ctr" anchorCtr="0">
            <a:noAutofit/>
          </a:bodyPr>
          <a:lstStyle/>
          <a:p>
            <a:pPr lvl="0" rtl="0">
              <a:lnSpc>
                <a:spcPct val="100000"/>
              </a:lnSpc>
              <a:spcBef>
                <a:spcPts val="0"/>
              </a:spcBef>
              <a:spcAft>
                <a:spcPts val="0"/>
              </a:spcAft>
              <a:buNone/>
            </a:pPr>
            <a:r>
              <a:rPr lang="en" sz="2400"/>
              <a:t>before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10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Shape 183" descr="Health-Fair-1200x-2015.jpg"/>
          <p:cNvPicPr preferRelativeResize="0"/>
          <p:nvPr/>
        </p:nvPicPr>
        <p:blipFill rotWithShape="1">
          <a:blip r:embed="rId3">
            <a:alphaModFix/>
          </a:blip>
          <a:srcRect l="-9100" t="3443" r="-16072" b="33132"/>
          <a:stretch/>
        </p:blipFill>
        <p:spPr>
          <a:xfrm>
            <a:off x="156075" y="103500"/>
            <a:ext cx="8849826" cy="4976600"/>
          </a:xfrm>
          <a:prstGeom prst="rect">
            <a:avLst/>
          </a:prstGeom>
          <a:noFill/>
          <a:ln>
            <a:noFill/>
          </a:ln>
        </p:spPr>
      </p:pic>
      <p:sp>
        <p:nvSpPr>
          <p:cNvPr id="184" name="Shape 184"/>
          <p:cNvSpPr txBox="1">
            <a:spLocks noGrp="1"/>
          </p:cNvSpPr>
          <p:nvPr>
            <p:ph type="body" idx="4294967295"/>
          </p:nvPr>
        </p:nvSpPr>
        <p:spPr>
          <a:xfrm>
            <a:off x="6678575" y="4590875"/>
            <a:ext cx="1154400" cy="420600"/>
          </a:xfrm>
          <a:prstGeom prst="rect">
            <a:avLst/>
          </a:prstGeom>
          <a:solidFill>
            <a:schemeClr val="lt1"/>
          </a:solidFill>
        </p:spPr>
        <p:txBody>
          <a:bodyPr lIns="91425" tIns="91425" rIns="91425" bIns="91425" anchor="ctr" anchorCtr="0">
            <a:noAutofit/>
          </a:bodyPr>
          <a:lstStyle/>
          <a:p>
            <a:pPr lvl="0" rtl="0">
              <a:lnSpc>
                <a:spcPct val="100000"/>
              </a:lnSpc>
              <a:spcBef>
                <a:spcPts val="0"/>
              </a:spcBef>
              <a:spcAft>
                <a:spcPts val="0"/>
              </a:spcAft>
              <a:buNone/>
            </a:pPr>
            <a:r>
              <a:rPr lang="en" sz="2400"/>
              <a:t>after</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fade">
                                      <p:cBhvr>
                                        <p:cTn id="7" dur="10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Shape 189" descr="Hunger After Mobile Pantry 4.jpg"/>
          <p:cNvPicPr preferRelativeResize="0"/>
          <p:nvPr/>
        </p:nvPicPr>
        <p:blipFill rotWithShape="1">
          <a:blip r:embed="rId3">
            <a:alphaModFix/>
          </a:blip>
          <a:srcRect l="5147" r="35684"/>
          <a:stretch/>
        </p:blipFill>
        <p:spPr>
          <a:xfrm>
            <a:off x="76200" y="70650"/>
            <a:ext cx="4442399" cy="5002200"/>
          </a:xfrm>
          <a:prstGeom prst="rect">
            <a:avLst/>
          </a:prstGeom>
          <a:noFill/>
          <a:ln>
            <a:noFill/>
          </a:ln>
        </p:spPr>
      </p:pic>
      <p:pic>
        <p:nvPicPr>
          <p:cNvPr id="190" name="Shape 190" descr="Hunger clemintine.jpg"/>
          <p:cNvPicPr preferRelativeResize="0"/>
          <p:nvPr/>
        </p:nvPicPr>
        <p:blipFill rotWithShape="1">
          <a:blip r:embed="rId4">
            <a:alphaModFix/>
          </a:blip>
          <a:srcRect t="12354" b="12361"/>
          <a:stretch/>
        </p:blipFill>
        <p:spPr>
          <a:xfrm>
            <a:off x="4594800" y="70650"/>
            <a:ext cx="2181594" cy="2463600"/>
          </a:xfrm>
          <a:prstGeom prst="rect">
            <a:avLst/>
          </a:prstGeom>
          <a:noFill/>
          <a:ln>
            <a:noFill/>
          </a:ln>
        </p:spPr>
      </p:pic>
      <p:pic>
        <p:nvPicPr>
          <p:cNvPr id="191" name="Shape 191" descr="Hunger after Mobile Pantry.jpg"/>
          <p:cNvPicPr preferRelativeResize="0"/>
          <p:nvPr/>
        </p:nvPicPr>
        <p:blipFill rotWithShape="1">
          <a:blip r:embed="rId5">
            <a:alphaModFix/>
          </a:blip>
          <a:srcRect t="4095" b="4085"/>
          <a:stretch/>
        </p:blipFill>
        <p:spPr>
          <a:xfrm>
            <a:off x="4594800" y="2609250"/>
            <a:ext cx="4442398" cy="2463599"/>
          </a:xfrm>
          <a:prstGeom prst="rect">
            <a:avLst/>
          </a:prstGeom>
          <a:noFill/>
          <a:ln>
            <a:noFill/>
          </a:ln>
        </p:spPr>
      </p:pic>
      <p:pic>
        <p:nvPicPr>
          <p:cNvPr id="192" name="Shape 192" descr="Hunger mobile after 2.jpg"/>
          <p:cNvPicPr preferRelativeResize="0"/>
          <p:nvPr/>
        </p:nvPicPr>
        <p:blipFill rotWithShape="1">
          <a:blip r:embed="rId6">
            <a:alphaModFix/>
          </a:blip>
          <a:srcRect l="25160" r="25155"/>
          <a:stretch/>
        </p:blipFill>
        <p:spPr>
          <a:xfrm>
            <a:off x="6852600" y="70650"/>
            <a:ext cx="2181594" cy="24635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fade">
                                      <p:cBhvr>
                                        <p:cTn id="7" dur="10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0"/>
                                        </p:tgtEl>
                                        <p:attrNameLst>
                                          <p:attrName>style.visibility</p:attrName>
                                        </p:attrNameLst>
                                      </p:cBhvr>
                                      <p:to>
                                        <p:strVal val="visible"/>
                                      </p:to>
                                    </p:set>
                                    <p:animEffect transition="in" filter="fade">
                                      <p:cBhvr>
                                        <p:cTn id="12" dur="1000"/>
                                        <p:tgtEl>
                                          <p:spTgt spid="1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2"/>
                                        </p:tgtEl>
                                        <p:attrNameLst>
                                          <p:attrName>style.visibility</p:attrName>
                                        </p:attrNameLst>
                                      </p:cBhvr>
                                      <p:to>
                                        <p:strVal val="visible"/>
                                      </p:to>
                                    </p:set>
                                    <p:animEffect transition="in" filter="fade">
                                      <p:cBhvr>
                                        <p:cTn id="17" dur="1000"/>
                                        <p:tgtEl>
                                          <p:spTgt spid="19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1"/>
                                        </p:tgtEl>
                                        <p:attrNameLst>
                                          <p:attrName>style.visibility</p:attrName>
                                        </p:attrNameLst>
                                      </p:cBhvr>
                                      <p:to>
                                        <p:strVal val="visible"/>
                                      </p:to>
                                    </p:set>
                                    <p:animEffect transition="in" filter="fade">
                                      <p:cBhvr>
                                        <p:cTn id="22" dur="10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body" idx="4294967295"/>
          </p:nvPr>
        </p:nvSpPr>
        <p:spPr>
          <a:xfrm>
            <a:off x="6855600" y="70650"/>
            <a:ext cx="2181599" cy="2463600"/>
          </a:xfrm>
          <a:prstGeom prst="rect">
            <a:avLst/>
          </a:prstGeom>
          <a:solidFill>
            <a:srgbClr val="FFFFFF"/>
          </a:solidFill>
          <a:ln w="9525" cap="flat" cmpd="sng">
            <a:solidFill>
              <a:srgbClr val="FF00FF"/>
            </a:solidFill>
            <a:prstDash val="solid"/>
            <a:round/>
            <a:headEnd type="none" w="med" len="med"/>
            <a:tailEnd type="none" w="med" len="med"/>
          </a:ln>
        </p:spPr>
        <p:txBody>
          <a:bodyPr lIns="91425" tIns="91425" rIns="91425" bIns="91425" anchor="t" anchorCtr="0">
            <a:noAutofit/>
          </a:bodyPr>
          <a:lstStyle/>
          <a:p>
            <a:pPr lvl="0">
              <a:spcBef>
                <a:spcPts val="0"/>
              </a:spcBef>
              <a:buNone/>
            </a:pPr>
            <a:r>
              <a:rPr lang="en">
                <a:solidFill>
                  <a:schemeClr val="accent1"/>
                </a:solidFill>
              </a:rPr>
              <a:t>How can we end child hunger in our communities?</a:t>
            </a:r>
          </a:p>
          <a:p>
            <a:pPr lvl="0">
              <a:spcBef>
                <a:spcPts val="0"/>
              </a:spcBef>
              <a:buNone/>
            </a:pPr>
            <a:r>
              <a:rPr lang="en">
                <a:solidFill>
                  <a:schemeClr val="accent1"/>
                </a:solidFill>
              </a:rPr>
              <a:t>Innovative, everyday approaches you can start TODAY. </a:t>
            </a:r>
          </a:p>
          <a:p>
            <a:pPr lvl="0">
              <a:spcBef>
                <a:spcPts val="0"/>
              </a:spcBef>
              <a:buNone/>
            </a:pPr>
            <a:endParaRPr>
              <a:solidFill>
                <a:schemeClr val="accent1"/>
              </a:solidFill>
            </a:endParaRPr>
          </a:p>
        </p:txBody>
      </p:sp>
      <p:pic>
        <p:nvPicPr>
          <p:cNvPr id="68" name="Shape 68" descr="Hunger summer feeding arkansas bus.jpg"/>
          <p:cNvPicPr preferRelativeResize="0"/>
          <p:nvPr/>
        </p:nvPicPr>
        <p:blipFill rotWithShape="1">
          <a:blip r:embed="rId3">
            <a:alphaModFix/>
          </a:blip>
          <a:srcRect l="20412" r="20418"/>
          <a:stretch/>
        </p:blipFill>
        <p:spPr>
          <a:xfrm>
            <a:off x="76200" y="70650"/>
            <a:ext cx="4442400" cy="5002201"/>
          </a:xfrm>
          <a:prstGeom prst="rect">
            <a:avLst/>
          </a:prstGeom>
          <a:noFill/>
          <a:ln>
            <a:noFill/>
          </a:ln>
        </p:spPr>
      </p:pic>
      <p:pic>
        <p:nvPicPr>
          <p:cNvPr id="69" name="Shape 69" descr="Hunger nutrition.jpg"/>
          <p:cNvPicPr preferRelativeResize="0"/>
          <p:nvPr/>
        </p:nvPicPr>
        <p:blipFill rotWithShape="1">
          <a:blip r:embed="rId4">
            <a:alphaModFix/>
          </a:blip>
          <a:srcRect l="20479" r="20485"/>
          <a:stretch/>
        </p:blipFill>
        <p:spPr>
          <a:xfrm>
            <a:off x="4594800" y="70650"/>
            <a:ext cx="2181592" cy="2463598"/>
          </a:xfrm>
          <a:prstGeom prst="rect">
            <a:avLst/>
          </a:prstGeom>
          <a:noFill/>
          <a:ln>
            <a:noFill/>
          </a:ln>
        </p:spPr>
      </p:pic>
      <p:pic>
        <p:nvPicPr>
          <p:cNvPr id="70" name="Shape 70" descr="Hunger school pantry.jpg"/>
          <p:cNvPicPr preferRelativeResize="0"/>
          <p:nvPr/>
        </p:nvPicPr>
        <p:blipFill rotWithShape="1">
          <a:blip r:embed="rId5">
            <a:alphaModFix/>
          </a:blip>
          <a:srcRect t="8410" b="8401"/>
          <a:stretch/>
        </p:blipFill>
        <p:spPr>
          <a:xfrm>
            <a:off x="4594800" y="2609250"/>
            <a:ext cx="4442397" cy="2463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xEl>
                                              <p:pRg st="0" end="0"/>
                                            </p:txEl>
                                          </p:spTgt>
                                        </p:tgtEl>
                                        <p:attrNameLst>
                                          <p:attrName>style.visibility</p:attrName>
                                        </p:attrNameLst>
                                      </p:cBhvr>
                                      <p:to>
                                        <p:strVal val="visible"/>
                                      </p:to>
                                    </p:set>
                                    <p:animEffect transition="in" filter="fade">
                                      <p:cBhvr>
                                        <p:cTn id="7" dur="1000"/>
                                        <p:tgtEl>
                                          <p:spTgt spid="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
                                            <p:txEl>
                                              <p:pRg st="1" end="1"/>
                                            </p:txEl>
                                          </p:spTgt>
                                        </p:tgtEl>
                                        <p:attrNameLst>
                                          <p:attrName>style.visibility</p:attrName>
                                        </p:attrNameLst>
                                      </p:cBhvr>
                                      <p:to>
                                        <p:strVal val="visible"/>
                                      </p:to>
                                    </p:set>
                                    <p:animEffect transition="in" filter="fade">
                                      <p:cBhvr>
                                        <p:cTn id="12" dur="1000"/>
                                        <p:tgtEl>
                                          <p:spTgt spid="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
                                            <p:txEl>
                                              <p:pRg st="2" end="2"/>
                                            </p:txEl>
                                          </p:spTgt>
                                        </p:tgtEl>
                                        <p:attrNameLst>
                                          <p:attrName>style.visibility</p:attrName>
                                        </p:attrNameLst>
                                      </p:cBhvr>
                                      <p:to>
                                        <p:strVal val="visible"/>
                                      </p:to>
                                    </p:set>
                                    <p:animEffect transition="in" filter="fade">
                                      <p:cBhvr>
                                        <p:cTn id="17" dur="1000"/>
                                        <p:tgtEl>
                                          <p:spTgt spid="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1000"/>
                                        <p:tgtEl>
                                          <p:spTgt spid="6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1000"/>
                                        <p:tgtEl>
                                          <p:spTgt spid="7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Shape 197" descr="Hunger mobile after.jpg"/>
          <p:cNvPicPr preferRelativeResize="0"/>
          <p:nvPr/>
        </p:nvPicPr>
        <p:blipFill rotWithShape="1">
          <a:blip r:embed="rId3">
            <a:alphaModFix/>
          </a:blip>
          <a:srcRect l="16763" r="16769"/>
          <a:stretch/>
        </p:blipFill>
        <p:spPr>
          <a:xfrm>
            <a:off x="76195" y="76200"/>
            <a:ext cx="4442400" cy="5002204"/>
          </a:xfrm>
          <a:prstGeom prst="rect">
            <a:avLst/>
          </a:prstGeom>
          <a:noFill/>
          <a:ln>
            <a:noFill/>
          </a:ln>
        </p:spPr>
      </p:pic>
      <p:pic>
        <p:nvPicPr>
          <p:cNvPr id="198" name="Shape 198" descr="Hunger mobile after 3.jpg"/>
          <p:cNvPicPr preferRelativeResize="0"/>
          <p:nvPr/>
        </p:nvPicPr>
        <p:blipFill rotWithShape="1">
          <a:blip r:embed="rId4">
            <a:alphaModFix/>
          </a:blip>
          <a:srcRect l="16697" r="16697"/>
          <a:stretch/>
        </p:blipFill>
        <p:spPr>
          <a:xfrm>
            <a:off x="4613700" y="70650"/>
            <a:ext cx="4442401" cy="5002200"/>
          </a:xfrm>
          <a:prstGeom prst="rect">
            <a:avLst/>
          </a:prstGeom>
          <a:noFill/>
          <a:ln>
            <a:noFill/>
          </a:ln>
        </p:spPr>
      </p:pic>
      <p:sp>
        <p:nvSpPr>
          <p:cNvPr id="199" name="Shape 199"/>
          <p:cNvSpPr txBox="1">
            <a:spLocks noGrp="1"/>
          </p:cNvSpPr>
          <p:nvPr>
            <p:ph type="body" idx="4294967295"/>
          </p:nvPr>
        </p:nvSpPr>
        <p:spPr>
          <a:xfrm>
            <a:off x="156075" y="4635575"/>
            <a:ext cx="8645700" cy="507900"/>
          </a:xfrm>
          <a:prstGeom prst="rect">
            <a:avLst/>
          </a:prstGeom>
          <a:solidFill>
            <a:schemeClr val="lt1"/>
          </a:solidFill>
        </p:spPr>
        <p:txBody>
          <a:bodyPr lIns="91425" tIns="91425" rIns="91425" bIns="91425" anchor="ctr" anchorCtr="0">
            <a:noAutofit/>
          </a:bodyPr>
          <a:lstStyle/>
          <a:p>
            <a:pPr lvl="0" rtl="0">
              <a:lnSpc>
                <a:spcPct val="100000"/>
              </a:lnSpc>
              <a:spcBef>
                <a:spcPts val="0"/>
              </a:spcBef>
              <a:spcAft>
                <a:spcPts val="0"/>
              </a:spcAft>
              <a:buNone/>
            </a:pPr>
            <a:r>
              <a:rPr lang="en" sz="2400"/>
              <a:t>Case Study 8: Nutrition education, healthy food and ZUMBA!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1000"/>
                                        <p:tgtEl>
                                          <p:spTgt spid="1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fade">
                                      <p:cBhvr>
                                        <p:cTn id="12" dur="1000"/>
                                        <p:tgtEl>
                                          <p:spTgt spid="1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9"/>
                                        </p:tgtEl>
                                        <p:attrNameLst>
                                          <p:attrName>style.visibility</p:attrName>
                                        </p:attrNameLst>
                                      </p:cBhvr>
                                      <p:to>
                                        <p:strVal val="visible"/>
                                      </p:to>
                                    </p:set>
                                    <p:animEffect transition="in" filter="fade">
                                      <p:cBhvr>
                                        <p:cTn id="17" dur="10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Shape 204"/>
          <p:cNvPicPr preferRelativeResize="0"/>
          <p:nvPr/>
        </p:nvPicPr>
        <p:blipFill>
          <a:blip r:embed="rId3">
            <a:alphaModFix/>
          </a:blip>
          <a:stretch>
            <a:fillRect/>
          </a:stretch>
        </p:blipFill>
        <p:spPr>
          <a:xfrm>
            <a:off x="152400" y="152400"/>
            <a:ext cx="4031233" cy="4838699"/>
          </a:xfrm>
          <a:prstGeom prst="rect">
            <a:avLst/>
          </a:prstGeom>
          <a:noFill/>
          <a:ln>
            <a:noFill/>
          </a:ln>
        </p:spPr>
      </p:pic>
      <p:sp>
        <p:nvSpPr>
          <p:cNvPr id="205" name="Shape 205"/>
          <p:cNvSpPr txBox="1">
            <a:spLocks noGrp="1"/>
          </p:cNvSpPr>
          <p:nvPr>
            <p:ph type="body" idx="4294967295"/>
          </p:nvPr>
        </p:nvSpPr>
        <p:spPr>
          <a:xfrm>
            <a:off x="4598775" y="235425"/>
            <a:ext cx="4426200" cy="4697700"/>
          </a:xfrm>
          <a:prstGeom prst="rect">
            <a:avLst/>
          </a:prstGeom>
          <a:solidFill>
            <a:srgbClr val="FFFFFF"/>
          </a:solidFill>
        </p:spPr>
        <p:txBody>
          <a:bodyPr lIns="91425" tIns="91425" rIns="91425" bIns="91425" anchor="t" anchorCtr="0">
            <a:noAutofit/>
          </a:bodyPr>
          <a:lstStyle/>
          <a:p>
            <a:pPr lvl="0">
              <a:lnSpc>
                <a:spcPct val="100000"/>
              </a:lnSpc>
              <a:spcBef>
                <a:spcPts val="0"/>
              </a:spcBef>
              <a:spcAft>
                <a:spcPts val="600"/>
              </a:spcAft>
              <a:buNone/>
            </a:pPr>
            <a:r>
              <a:rPr lang="en" sz="2400" b="1" dirty="0">
                <a:solidFill>
                  <a:schemeClr val="accent1"/>
                </a:solidFill>
              </a:rPr>
              <a:t>Kim’s Top 10 </a:t>
            </a:r>
            <a:r>
              <a:rPr lang="en" sz="2400" b="1" dirty="0" smtClean="0">
                <a:solidFill>
                  <a:schemeClr val="accent1"/>
                </a:solidFill>
              </a:rPr>
              <a:t>Takeaways</a:t>
            </a:r>
          </a:p>
          <a:p>
            <a:pPr lvl="0">
              <a:lnSpc>
                <a:spcPct val="100000"/>
              </a:lnSpc>
              <a:spcBef>
                <a:spcPts val="0"/>
              </a:spcBef>
              <a:spcAft>
                <a:spcPts val="600"/>
              </a:spcAft>
              <a:buNone/>
            </a:pPr>
            <a:r>
              <a:rPr lang="en" sz="900" b="1" dirty="0">
                <a:solidFill>
                  <a:schemeClr val="accent1"/>
                </a:solidFill>
              </a:rPr>
              <a:t> </a:t>
            </a:r>
            <a:endParaRPr lang="en" sz="900" b="1" dirty="0">
              <a:solidFill>
                <a:schemeClr val="accent1"/>
              </a:solidFill>
            </a:endParaRPr>
          </a:p>
          <a:p>
            <a:pPr marL="457200" lvl="0" indent="-228600">
              <a:lnSpc>
                <a:spcPct val="100000"/>
              </a:lnSpc>
              <a:spcBef>
                <a:spcPts val="0"/>
              </a:spcBef>
              <a:spcAft>
                <a:spcPts val="600"/>
              </a:spcAft>
              <a:buClr>
                <a:schemeClr val="accent1"/>
              </a:buClr>
              <a:buAutoNum type="arabicPeriod"/>
            </a:pPr>
            <a:r>
              <a:rPr lang="en" dirty="0">
                <a:solidFill>
                  <a:schemeClr val="accent1"/>
                </a:solidFill>
              </a:rPr>
              <a:t>Where there’s a will, there’s a way</a:t>
            </a:r>
          </a:p>
          <a:p>
            <a:pPr marL="457200" lvl="0" indent="-228600" rtl="0">
              <a:lnSpc>
                <a:spcPct val="100000"/>
              </a:lnSpc>
              <a:spcBef>
                <a:spcPts val="0"/>
              </a:spcBef>
              <a:spcAft>
                <a:spcPts val="600"/>
              </a:spcAft>
              <a:buClr>
                <a:schemeClr val="accent1"/>
              </a:buClr>
              <a:buAutoNum type="arabicPeriod"/>
            </a:pPr>
            <a:r>
              <a:rPr lang="en" dirty="0">
                <a:solidFill>
                  <a:schemeClr val="accent1"/>
                </a:solidFill>
              </a:rPr>
              <a:t>Think big, start small </a:t>
            </a:r>
          </a:p>
          <a:p>
            <a:pPr marL="457200" lvl="0" indent="-228600" rtl="0">
              <a:lnSpc>
                <a:spcPct val="100000"/>
              </a:lnSpc>
              <a:spcBef>
                <a:spcPts val="0"/>
              </a:spcBef>
              <a:spcAft>
                <a:spcPts val="600"/>
              </a:spcAft>
              <a:buClr>
                <a:schemeClr val="accent1"/>
              </a:buClr>
              <a:buAutoNum type="arabicPeriod"/>
            </a:pPr>
            <a:r>
              <a:rPr lang="en" dirty="0">
                <a:solidFill>
                  <a:schemeClr val="accent1"/>
                </a:solidFill>
              </a:rPr>
              <a:t>Don’t reinvent the wheel</a:t>
            </a:r>
          </a:p>
          <a:p>
            <a:pPr marL="457200" lvl="0" indent="-228600" rtl="0">
              <a:lnSpc>
                <a:spcPct val="100000"/>
              </a:lnSpc>
              <a:spcBef>
                <a:spcPts val="0"/>
              </a:spcBef>
              <a:spcAft>
                <a:spcPts val="600"/>
              </a:spcAft>
              <a:buClr>
                <a:schemeClr val="accent1"/>
              </a:buClr>
              <a:buAutoNum type="arabicPeriod"/>
            </a:pPr>
            <a:r>
              <a:rPr lang="en" dirty="0">
                <a:solidFill>
                  <a:schemeClr val="accent1"/>
                </a:solidFill>
              </a:rPr>
              <a:t>Don’t get caught in the details</a:t>
            </a:r>
          </a:p>
          <a:p>
            <a:pPr marL="457200" lvl="0" indent="-228600" rtl="0">
              <a:lnSpc>
                <a:spcPct val="100000"/>
              </a:lnSpc>
              <a:spcBef>
                <a:spcPts val="0"/>
              </a:spcBef>
              <a:spcAft>
                <a:spcPts val="600"/>
              </a:spcAft>
              <a:buClr>
                <a:schemeClr val="accent1"/>
              </a:buClr>
              <a:buAutoNum type="arabicPeriod"/>
            </a:pPr>
            <a:r>
              <a:rPr lang="en" dirty="0">
                <a:solidFill>
                  <a:schemeClr val="accent1"/>
                </a:solidFill>
              </a:rPr>
              <a:t>Be open</a:t>
            </a:r>
          </a:p>
          <a:p>
            <a:pPr marL="457200" lvl="0" indent="-228600" rtl="0">
              <a:lnSpc>
                <a:spcPct val="100000"/>
              </a:lnSpc>
              <a:spcBef>
                <a:spcPts val="0"/>
              </a:spcBef>
              <a:spcAft>
                <a:spcPts val="600"/>
              </a:spcAft>
              <a:buClr>
                <a:schemeClr val="accent1"/>
              </a:buClr>
              <a:buAutoNum type="arabicPeriod"/>
            </a:pPr>
            <a:r>
              <a:rPr lang="en" dirty="0">
                <a:solidFill>
                  <a:schemeClr val="accent1"/>
                </a:solidFill>
              </a:rPr>
              <a:t>Manage expectations</a:t>
            </a:r>
          </a:p>
          <a:p>
            <a:pPr marL="457200" lvl="0" indent="-228600" rtl="0">
              <a:lnSpc>
                <a:spcPct val="100000"/>
              </a:lnSpc>
              <a:spcBef>
                <a:spcPts val="0"/>
              </a:spcBef>
              <a:spcAft>
                <a:spcPts val="600"/>
              </a:spcAft>
              <a:buClr>
                <a:schemeClr val="accent1"/>
              </a:buClr>
              <a:buAutoNum type="arabicPeriod"/>
            </a:pPr>
            <a:r>
              <a:rPr lang="en" dirty="0">
                <a:solidFill>
                  <a:schemeClr val="accent1"/>
                </a:solidFill>
              </a:rPr>
              <a:t>Build an army</a:t>
            </a:r>
          </a:p>
          <a:p>
            <a:pPr marL="457200" lvl="0" indent="-228600" rtl="0">
              <a:lnSpc>
                <a:spcPct val="100000"/>
              </a:lnSpc>
              <a:spcBef>
                <a:spcPts val="0"/>
              </a:spcBef>
              <a:spcAft>
                <a:spcPts val="600"/>
              </a:spcAft>
              <a:buClr>
                <a:schemeClr val="accent1"/>
              </a:buClr>
              <a:buAutoNum type="arabicPeriod"/>
            </a:pPr>
            <a:r>
              <a:rPr lang="en" dirty="0">
                <a:solidFill>
                  <a:schemeClr val="accent1"/>
                </a:solidFill>
              </a:rPr>
              <a:t>Ask everyone</a:t>
            </a:r>
          </a:p>
          <a:p>
            <a:pPr marL="457200" lvl="0" indent="-228600" rtl="0">
              <a:lnSpc>
                <a:spcPct val="100000"/>
              </a:lnSpc>
              <a:spcBef>
                <a:spcPts val="0"/>
              </a:spcBef>
              <a:spcAft>
                <a:spcPts val="600"/>
              </a:spcAft>
              <a:buClr>
                <a:schemeClr val="accent1"/>
              </a:buClr>
              <a:buAutoNum type="arabicPeriod"/>
            </a:pPr>
            <a:r>
              <a:rPr lang="en" dirty="0">
                <a:solidFill>
                  <a:schemeClr val="accent1"/>
                </a:solidFill>
              </a:rPr>
              <a:t>Tell everyone</a:t>
            </a:r>
          </a:p>
          <a:p>
            <a:pPr marL="457200" lvl="0" indent="-228600" rtl="0">
              <a:lnSpc>
                <a:spcPct val="100000"/>
              </a:lnSpc>
              <a:spcBef>
                <a:spcPts val="0"/>
              </a:spcBef>
              <a:spcAft>
                <a:spcPts val="600"/>
              </a:spcAft>
              <a:buClr>
                <a:schemeClr val="accent1"/>
              </a:buClr>
              <a:buAutoNum type="arabicPeriod"/>
            </a:pPr>
            <a:r>
              <a:rPr lang="en" dirty="0">
                <a:solidFill>
                  <a:schemeClr val="accent1"/>
                </a:solidFill>
              </a:rPr>
              <a:t>Say yes</a:t>
            </a:r>
          </a:p>
          <a:p>
            <a:pPr lvl="0" rtl="0">
              <a:lnSpc>
                <a:spcPct val="100000"/>
              </a:lnSpc>
              <a:spcBef>
                <a:spcPts val="0"/>
              </a:spcBef>
              <a:spcAft>
                <a:spcPts val="600"/>
              </a:spcAft>
              <a:buNone/>
            </a:pPr>
            <a:endParaRPr dirty="0">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
                                            <p:txEl>
                                              <p:pRg st="0" end="0"/>
                                            </p:txEl>
                                          </p:spTgt>
                                        </p:tgtEl>
                                        <p:attrNameLst>
                                          <p:attrName>style.visibility</p:attrName>
                                        </p:attrNameLst>
                                      </p:cBhvr>
                                      <p:to>
                                        <p:strVal val="visible"/>
                                      </p:to>
                                    </p:set>
                                    <p:animEffect transition="in" filter="fade">
                                      <p:cBhvr>
                                        <p:cTn id="7" dur="1000"/>
                                        <p:tgtEl>
                                          <p:spTgt spid="2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
                                            <p:txEl>
                                              <p:pRg st="1" end="1"/>
                                            </p:txEl>
                                          </p:spTgt>
                                        </p:tgtEl>
                                        <p:attrNameLst>
                                          <p:attrName>style.visibility</p:attrName>
                                        </p:attrNameLst>
                                      </p:cBhvr>
                                      <p:to>
                                        <p:strVal val="visible"/>
                                      </p:to>
                                    </p:set>
                                    <p:animEffect transition="in" filter="fade">
                                      <p:cBhvr>
                                        <p:cTn id="12" dur="1000"/>
                                        <p:tgtEl>
                                          <p:spTgt spid="20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
                                            <p:txEl>
                                              <p:pRg st="2" end="2"/>
                                            </p:txEl>
                                          </p:spTgt>
                                        </p:tgtEl>
                                        <p:attrNameLst>
                                          <p:attrName>style.visibility</p:attrName>
                                        </p:attrNameLst>
                                      </p:cBhvr>
                                      <p:to>
                                        <p:strVal val="visible"/>
                                      </p:to>
                                    </p:set>
                                    <p:animEffect transition="in" filter="fade">
                                      <p:cBhvr>
                                        <p:cTn id="17" dur="1000"/>
                                        <p:tgtEl>
                                          <p:spTgt spid="20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
                                            <p:txEl>
                                              <p:pRg st="3" end="3"/>
                                            </p:txEl>
                                          </p:spTgt>
                                        </p:tgtEl>
                                        <p:attrNameLst>
                                          <p:attrName>style.visibility</p:attrName>
                                        </p:attrNameLst>
                                      </p:cBhvr>
                                      <p:to>
                                        <p:strVal val="visible"/>
                                      </p:to>
                                    </p:set>
                                    <p:animEffect transition="in" filter="fade">
                                      <p:cBhvr>
                                        <p:cTn id="22" dur="1000"/>
                                        <p:tgtEl>
                                          <p:spTgt spid="20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
                                            <p:txEl>
                                              <p:pRg st="4" end="4"/>
                                            </p:txEl>
                                          </p:spTgt>
                                        </p:tgtEl>
                                        <p:attrNameLst>
                                          <p:attrName>style.visibility</p:attrName>
                                        </p:attrNameLst>
                                      </p:cBhvr>
                                      <p:to>
                                        <p:strVal val="visible"/>
                                      </p:to>
                                    </p:set>
                                    <p:animEffect transition="in" filter="fade">
                                      <p:cBhvr>
                                        <p:cTn id="27" dur="1000"/>
                                        <p:tgtEl>
                                          <p:spTgt spid="20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
                                            <p:txEl>
                                              <p:pRg st="5" end="5"/>
                                            </p:txEl>
                                          </p:spTgt>
                                        </p:tgtEl>
                                        <p:attrNameLst>
                                          <p:attrName>style.visibility</p:attrName>
                                        </p:attrNameLst>
                                      </p:cBhvr>
                                      <p:to>
                                        <p:strVal val="visible"/>
                                      </p:to>
                                    </p:set>
                                    <p:animEffect transition="in" filter="fade">
                                      <p:cBhvr>
                                        <p:cTn id="32" dur="1000"/>
                                        <p:tgtEl>
                                          <p:spTgt spid="20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5">
                                            <p:txEl>
                                              <p:pRg st="6" end="6"/>
                                            </p:txEl>
                                          </p:spTgt>
                                        </p:tgtEl>
                                        <p:attrNameLst>
                                          <p:attrName>style.visibility</p:attrName>
                                        </p:attrNameLst>
                                      </p:cBhvr>
                                      <p:to>
                                        <p:strVal val="visible"/>
                                      </p:to>
                                    </p:set>
                                    <p:animEffect transition="in" filter="fade">
                                      <p:cBhvr>
                                        <p:cTn id="37" dur="1000"/>
                                        <p:tgtEl>
                                          <p:spTgt spid="20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5">
                                            <p:txEl>
                                              <p:pRg st="7" end="7"/>
                                            </p:txEl>
                                          </p:spTgt>
                                        </p:tgtEl>
                                        <p:attrNameLst>
                                          <p:attrName>style.visibility</p:attrName>
                                        </p:attrNameLst>
                                      </p:cBhvr>
                                      <p:to>
                                        <p:strVal val="visible"/>
                                      </p:to>
                                    </p:set>
                                    <p:animEffect transition="in" filter="fade">
                                      <p:cBhvr>
                                        <p:cTn id="42" dur="1000"/>
                                        <p:tgtEl>
                                          <p:spTgt spid="20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5">
                                            <p:txEl>
                                              <p:pRg st="8" end="8"/>
                                            </p:txEl>
                                          </p:spTgt>
                                        </p:tgtEl>
                                        <p:attrNameLst>
                                          <p:attrName>style.visibility</p:attrName>
                                        </p:attrNameLst>
                                      </p:cBhvr>
                                      <p:to>
                                        <p:strVal val="visible"/>
                                      </p:to>
                                    </p:set>
                                    <p:animEffect transition="in" filter="fade">
                                      <p:cBhvr>
                                        <p:cTn id="47" dur="1000"/>
                                        <p:tgtEl>
                                          <p:spTgt spid="20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5">
                                            <p:txEl>
                                              <p:pRg st="9" end="9"/>
                                            </p:txEl>
                                          </p:spTgt>
                                        </p:tgtEl>
                                        <p:attrNameLst>
                                          <p:attrName>style.visibility</p:attrName>
                                        </p:attrNameLst>
                                      </p:cBhvr>
                                      <p:to>
                                        <p:strVal val="visible"/>
                                      </p:to>
                                    </p:set>
                                    <p:animEffect transition="in" filter="fade">
                                      <p:cBhvr>
                                        <p:cTn id="52" dur="1000"/>
                                        <p:tgtEl>
                                          <p:spTgt spid="20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5">
                                            <p:txEl>
                                              <p:pRg st="10" end="10"/>
                                            </p:txEl>
                                          </p:spTgt>
                                        </p:tgtEl>
                                        <p:attrNameLst>
                                          <p:attrName>style.visibility</p:attrName>
                                        </p:attrNameLst>
                                      </p:cBhvr>
                                      <p:to>
                                        <p:strVal val="visible"/>
                                      </p:to>
                                    </p:set>
                                    <p:animEffect transition="in" filter="fade">
                                      <p:cBhvr>
                                        <p:cTn id="57" dur="1000"/>
                                        <p:tgtEl>
                                          <p:spTgt spid="205">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5">
                                            <p:txEl>
                                              <p:pRg st="11" end="11"/>
                                            </p:txEl>
                                          </p:spTgt>
                                        </p:tgtEl>
                                        <p:attrNameLst>
                                          <p:attrName>style.visibility</p:attrName>
                                        </p:attrNameLst>
                                      </p:cBhvr>
                                      <p:to>
                                        <p:strVal val="visible"/>
                                      </p:to>
                                    </p:set>
                                    <p:animEffect transition="in" filter="fade">
                                      <p:cBhvr>
                                        <p:cTn id="62" dur="1000"/>
                                        <p:tgtEl>
                                          <p:spTgt spid="20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Shape 210" descr="Hunger 25.jpg"/>
          <p:cNvPicPr preferRelativeResize="0"/>
          <p:nvPr/>
        </p:nvPicPr>
        <p:blipFill rotWithShape="1">
          <a:blip r:embed="rId3">
            <a:alphaModFix/>
          </a:blip>
          <a:srcRect l="5245" r="5245"/>
          <a:stretch/>
        </p:blipFill>
        <p:spPr>
          <a:xfrm>
            <a:off x="3087750" y="141300"/>
            <a:ext cx="5969697" cy="5002200"/>
          </a:xfrm>
          <a:prstGeom prst="rect">
            <a:avLst/>
          </a:prstGeom>
          <a:noFill/>
          <a:ln>
            <a:noFill/>
          </a:ln>
        </p:spPr>
      </p:pic>
      <p:sp>
        <p:nvSpPr>
          <p:cNvPr id="211" name="Shape 211"/>
          <p:cNvSpPr txBox="1">
            <a:spLocks noGrp="1"/>
          </p:cNvSpPr>
          <p:nvPr>
            <p:ph type="body" idx="4294967295"/>
          </p:nvPr>
        </p:nvSpPr>
        <p:spPr>
          <a:xfrm>
            <a:off x="105400" y="2992975"/>
            <a:ext cx="2982300" cy="1924500"/>
          </a:xfrm>
          <a:prstGeom prst="rect">
            <a:avLst/>
          </a:prstGeom>
          <a:solidFill>
            <a:srgbClr val="FFFFFF"/>
          </a:solidFill>
        </p:spPr>
        <p:txBody>
          <a:bodyPr lIns="91425" tIns="91425" rIns="91425" bIns="91425" anchor="t" anchorCtr="0">
            <a:noAutofit/>
          </a:bodyPr>
          <a:lstStyle/>
          <a:p>
            <a:pPr lvl="0">
              <a:spcBef>
                <a:spcPts val="0"/>
              </a:spcBef>
              <a:buNone/>
            </a:pPr>
            <a:r>
              <a:rPr lang="en" sz="2400" b="1">
                <a:solidFill>
                  <a:schemeClr val="accent1"/>
                </a:solidFill>
              </a:rPr>
              <a:t>Thank you!</a:t>
            </a:r>
          </a:p>
          <a:p>
            <a:pPr lvl="0">
              <a:spcBef>
                <a:spcPts val="0"/>
              </a:spcBef>
              <a:buNone/>
            </a:pPr>
            <a:r>
              <a:rPr lang="en" sz="2400" b="1">
                <a:solidFill>
                  <a:schemeClr val="accent1"/>
                </a:solidFill>
              </a:rPr>
              <a:t/>
            </a:r>
            <a:br>
              <a:rPr lang="en" sz="2400" b="1">
                <a:solidFill>
                  <a:schemeClr val="accent1"/>
                </a:solidFill>
              </a:rPr>
            </a:br>
            <a:r>
              <a:rPr lang="en">
                <a:solidFill>
                  <a:schemeClr val="accent1"/>
                </a:solidFill>
              </a:rPr>
              <a:t>Contact:</a:t>
            </a:r>
            <a:br>
              <a:rPr lang="en">
                <a:solidFill>
                  <a:schemeClr val="accent1"/>
                </a:solidFill>
              </a:rPr>
            </a:br>
            <a:r>
              <a:rPr lang="en">
                <a:solidFill>
                  <a:schemeClr val="accent1"/>
                </a:solidFill>
              </a:rPr>
              <a:t>Kimberly Krupa</a:t>
            </a:r>
            <a:br>
              <a:rPr lang="en">
                <a:solidFill>
                  <a:schemeClr val="accent1"/>
                </a:solidFill>
              </a:rPr>
            </a:br>
            <a:r>
              <a:rPr lang="en">
                <a:solidFill>
                  <a:schemeClr val="accent1"/>
                </a:solidFill>
              </a:rPr>
              <a:t>kimberlykrupa@gmail.com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
                                            <p:txEl>
                                              <p:pRg st="0" end="0"/>
                                            </p:txEl>
                                          </p:spTgt>
                                        </p:tgtEl>
                                        <p:attrNameLst>
                                          <p:attrName>style.visibility</p:attrName>
                                        </p:attrNameLst>
                                      </p:cBhvr>
                                      <p:to>
                                        <p:strVal val="visible"/>
                                      </p:to>
                                    </p:set>
                                    <p:animEffect transition="in" filter="fade">
                                      <p:cBhvr>
                                        <p:cTn id="7" dur="1000"/>
                                        <p:tgtEl>
                                          <p:spTgt spid="2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1">
                                            <p:txEl>
                                              <p:pRg st="1" end="1"/>
                                            </p:txEl>
                                          </p:spTgt>
                                        </p:tgtEl>
                                        <p:attrNameLst>
                                          <p:attrName>style.visibility</p:attrName>
                                        </p:attrNameLst>
                                      </p:cBhvr>
                                      <p:to>
                                        <p:strVal val="visible"/>
                                      </p:to>
                                    </p:set>
                                    <p:animEffect transition="in" filter="fade">
                                      <p:cBhvr>
                                        <p:cTn id="12" dur="1000"/>
                                        <p:tgtEl>
                                          <p:spTgt spid="2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90250" y="526350"/>
            <a:ext cx="5618700" cy="4090800"/>
          </a:xfrm>
          <a:prstGeom prst="rect">
            <a:avLst/>
          </a:prstGeom>
        </p:spPr>
        <p:txBody>
          <a:bodyPr lIns="91425" tIns="91425" rIns="91425" bIns="91425" anchor="ctr" anchorCtr="0">
            <a:noAutofit/>
          </a:bodyPr>
          <a:lstStyle/>
          <a:p>
            <a:pPr lvl="0">
              <a:spcBef>
                <a:spcPts val="0"/>
              </a:spcBef>
              <a:buNone/>
            </a:pPr>
            <a:r>
              <a:rPr lang="en"/>
              <a:t>Real people.</a:t>
            </a:r>
            <a:br>
              <a:rPr lang="en"/>
            </a:br>
            <a:r>
              <a:rPr lang="en"/>
              <a:t>Real stories. </a:t>
            </a:r>
          </a:p>
          <a:p>
            <a:pPr lvl="0">
              <a:spcBef>
                <a:spcPts val="0"/>
              </a:spcBef>
              <a:buNone/>
            </a:pPr>
            <a:r>
              <a:rPr lang="en" i="1"/>
              <a:t>Be inspired.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xEl>
                                              <p:pRg st="0" end="0"/>
                                            </p:txEl>
                                          </p:spTgt>
                                        </p:tgtEl>
                                        <p:attrNameLst>
                                          <p:attrName>style.visibility</p:attrName>
                                        </p:attrNameLst>
                                      </p:cBhvr>
                                      <p:to>
                                        <p:strVal val="visible"/>
                                      </p:to>
                                    </p:set>
                                    <p:animEffect transition="in" filter="fade">
                                      <p:cBhvr>
                                        <p:cTn id="7" dur="1000"/>
                                        <p:tgtEl>
                                          <p:spTgt spid="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5">
                                            <p:txEl>
                                              <p:pRg st="1" end="1"/>
                                            </p:txEl>
                                          </p:spTgt>
                                        </p:tgtEl>
                                        <p:attrNameLst>
                                          <p:attrName>style.visibility</p:attrName>
                                        </p:attrNameLst>
                                      </p:cBhvr>
                                      <p:to>
                                        <p:strVal val="visible"/>
                                      </p:to>
                                    </p:set>
                                    <p:animEffect transition="in" filter="fade">
                                      <p:cBhvr>
                                        <p:cTn id="12" dur="1000"/>
                                        <p:tgtEl>
                                          <p:spTgt spid="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265500" y="1081675"/>
            <a:ext cx="4045199" cy="1786199"/>
          </a:xfrm>
          <a:prstGeom prst="rect">
            <a:avLst/>
          </a:prstGeom>
        </p:spPr>
        <p:txBody>
          <a:bodyPr lIns="91425" tIns="91425" rIns="91425" bIns="91425" anchor="b" anchorCtr="0">
            <a:noAutofit/>
          </a:bodyPr>
          <a:lstStyle/>
          <a:p>
            <a:pPr lvl="0">
              <a:spcBef>
                <a:spcPts val="0"/>
              </a:spcBef>
              <a:buNone/>
            </a:pPr>
            <a:r>
              <a:rPr lang="en" dirty="0"/>
              <a:t>Backpack Program</a:t>
            </a:r>
          </a:p>
        </p:txBody>
      </p:sp>
      <p:sp>
        <p:nvSpPr>
          <p:cNvPr id="81" name="Shape 81"/>
          <p:cNvSpPr txBox="1">
            <a:spLocks noGrp="1"/>
          </p:cNvSpPr>
          <p:nvPr>
            <p:ph type="subTitle" idx="1"/>
          </p:nvPr>
        </p:nvSpPr>
        <p:spPr>
          <a:xfrm>
            <a:off x="265500" y="2921400"/>
            <a:ext cx="4045199" cy="1345500"/>
          </a:xfrm>
          <a:prstGeom prst="rect">
            <a:avLst/>
          </a:prstGeom>
        </p:spPr>
        <p:txBody>
          <a:bodyPr lIns="91425" tIns="91425" rIns="91425" bIns="91425" anchor="t" anchorCtr="0">
            <a:noAutofit/>
          </a:bodyPr>
          <a:lstStyle/>
          <a:p>
            <a:pPr lvl="0">
              <a:spcBef>
                <a:spcPts val="0"/>
              </a:spcBef>
              <a:buNone/>
            </a:pPr>
            <a:r>
              <a:rPr lang="en"/>
              <a:t>New ways to feed hungry kids when they need it most</a:t>
            </a:r>
          </a:p>
        </p:txBody>
      </p:sp>
      <p:pic>
        <p:nvPicPr>
          <p:cNvPr id="82" name="Shape 82" descr="Hunger 8.jpg"/>
          <p:cNvPicPr preferRelativeResize="0"/>
          <p:nvPr/>
        </p:nvPicPr>
        <p:blipFill rotWithShape="1">
          <a:blip r:embed="rId3">
            <a:alphaModFix/>
          </a:blip>
          <a:srcRect l="16663" r="16656"/>
          <a:stretch/>
        </p:blipFill>
        <p:spPr>
          <a:xfrm>
            <a:off x="4571100" y="0"/>
            <a:ext cx="4572899" cy="5143503"/>
          </a:xfrm>
          <a:prstGeom prst="rect">
            <a:avLst/>
          </a:prstGeom>
          <a:noFill/>
          <a:ln>
            <a:noFill/>
          </a:ln>
        </p:spPr>
      </p:pic>
      <p:pic>
        <p:nvPicPr>
          <p:cNvPr id="83" name="Shape 83"/>
          <p:cNvPicPr preferRelativeResize="0"/>
          <p:nvPr/>
        </p:nvPicPr>
        <p:blipFill>
          <a:blip r:embed="rId4">
            <a:alphaModFix/>
          </a:blip>
          <a:stretch>
            <a:fillRect/>
          </a:stretch>
        </p:blipFill>
        <p:spPr>
          <a:xfrm>
            <a:off x="111575" y="3803075"/>
            <a:ext cx="1238025" cy="1238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xEl>
                                              <p:pRg st="0" end="0"/>
                                            </p:txEl>
                                          </p:spTgt>
                                        </p:tgtEl>
                                        <p:attrNameLst>
                                          <p:attrName>style.visibility</p:attrName>
                                        </p:attrNameLst>
                                      </p:cBhvr>
                                      <p:to>
                                        <p:strVal val="visible"/>
                                      </p:to>
                                    </p:set>
                                    <p:animEffect transition="in" filter="fade">
                                      <p:cBhvr>
                                        <p:cTn id="7" dur="1000"/>
                                        <p:tgtEl>
                                          <p:spTgt spid="8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Shape 88"/>
          <p:cNvPicPr preferRelativeResize="0"/>
          <p:nvPr/>
        </p:nvPicPr>
        <p:blipFill>
          <a:blip r:embed="rId3">
            <a:alphaModFix/>
          </a:blip>
          <a:stretch>
            <a:fillRect/>
          </a:stretch>
        </p:blipFill>
        <p:spPr>
          <a:xfrm>
            <a:off x="273825" y="127150"/>
            <a:ext cx="3406624" cy="3485025"/>
          </a:xfrm>
          <a:prstGeom prst="rect">
            <a:avLst/>
          </a:prstGeom>
          <a:noFill/>
          <a:ln>
            <a:noFill/>
          </a:ln>
        </p:spPr>
      </p:pic>
      <p:pic>
        <p:nvPicPr>
          <p:cNvPr id="89" name="Shape 89"/>
          <p:cNvPicPr preferRelativeResize="0"/>
          <p:nvPr/>
        </p:nvPicPr>
        <p:blipFill>
          <a:blip r:embed="rId4">
            <a:alphaModFix/>
          </a:blip>
          <a:stretch>
            <a:fillRect/>
          </a:stretch>
        </p:blipFill>
        <p:spPr>
          <a:xfrm>
            <a:off x="3806821" y="127150"/>
            <a:ext cx="4642778" cy="3485025"/>
          </a:xfrm>
          <a:prstGeom prst="rect">
            <a:avLst/>
          </a:prstGeom>
          <a:noFill/>
          <a:ln>
            <a:noFill/>
          </a:ln>
        </p:spPr>
      </p:pic>
      <p:pic>
        <p:nvPicPr>
          <p:cNvPr id="90" name="Shape 90"/>
          <p:cNvPicPr preferRelativeResize="0"/>
          <p:nvPr/>
        </p:nvPicPr>
        <p:blipFill>
          <a:blip r:embed="rId5">
            <a:alphaModFix/>
          </a:blip>
          <a:stretch>
            <a:fillRect/>
          </a:stretch>
        </p:blipFill>
        <p:spPr>
          <a:xfrm>
            <a:off x="273825" y="3824625"/>
            <a:ext cx="3781800" cy="1260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1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idx="4294967295"/>
          </p:nvPr>
        </p:nvSpPr>
        <p:spPr>
          <a:xfrm>
            <a:off x="311700" y="4022850"/>
            <a:ext cx="8520599" cy="572699"/>
          </a:xfrm>
          <a:prstGeom prst="rect">
            <a:avLst/>
          </a:prstGeom>
        </p:spPr>
        <p:txBody>
          <a:bodyPr lIns="91425" tIns="91425" rIns="91425" bIns="91425" anchor="t" anchorCtr="0">
            <a:noAutofit/>
          </a:bodyPr>
          <a:lstStyle/>
          <a:p>
            <a:pPr lvl="0">
              <a:spcBef>
                <a:spcPts val="0"/>
              </a:spcBef>
              <a:buNone/>
            </a:pPr>
            <a:r>
              <a:rPr lang="en"/>
              <a:t>Backpack Approaches</a:t>
            </a:r>
          </a:p>
        </p:txBody>
      </p:sp>
      <p:pic>
        <p:nvPicPr>
          <p:cNvPr id="96" name="Shape 96" descr="Hunger backpack 1.jpg"/>
          <p:cNvPicPr preferRelativeResize="0"/>
          <p:nvPr/>
        </p:nvPicPr>
        <p:blipFill rotWithShape="1">
          <a:blip r:embed="rId3">
            <a:alphaModFix/>
          </a:blip>
          <a:srcRect l="9096" r="9096"/>
          <a:stretch/>
        </p:blipFill>
        <p:spPr>
          <a:xfrm>
            <a:off x="83274" y="65650"/>
            <a:ext cx="2959495" cy="2411704"/>
          </a:xfrm>
          <a:prstGeom prst="rect">
            <a:avLst/>
          </a:prstGeom>
          <a:noFill/>
          <a:ln>
            <a:noFill/>
          </a:ln>
        </p:spPr>
      </p:pic>
      <p:pic>
        <p:nvPicPr>
          <p:cNvPr id="97" name="Shape 97" descr="Hunger backpack 2.jpg"/>
          <p:cNvPicPr preferRelativeResize="0"/>
          <p:nvPr/>
        </p:nvPicPr>
        <p:blipFill rotWithShape="1">
          <a:blip r:embed="rId4">
            <a:alphaModFix/>
          </a:blip>
          <a:srcRect l="4170" r="4170"/>
          <a:stretch/>
        </p:blipFill>
        <p:spPr>
          <a:xfrm>
            <a:off x="3098025" y="65650"/>
            <a:ext cx="2959474" cy="2411694"/>
          </a:xfrm>
          <a:prstGeom prst="rect">
            <a:avLst/>
          </a:prstGeom>
          <a:noFill/>
          <a:ln>
            <a:noFill/>
          </a:ln>
        </p:spPr>
      </p:pic>
      <p:pic>
        <p:nvPicPr>
          <p:cNvPr id="98" name="Shape 98" descr="Hunger backpack.jpg"/>
          <p:cNvPicPr preferRelativeResize="0"/>
          <p:nvPr/>
        </p:nvPicPr>
        <p:blipFill rotWithShape="1">
          <a:blip r:embed="rId5">
            <a:alphaModFix/>
          </a:blip>
          <a:srcRect l="3985" r="3976"/>
          <a:stretch/>
        </p:blipFill>
        <p:spPr>
          <a:xfrm>
            <a:off x="6112749" y="65650"/>
            <a:ext cx="2959501" cy="2411702"/>
          </a:xfrm>
          <a:prstGeom prst="rect">
            <a:avLst/>
          </a:prstGeom>
          <a:noFill/>
          <a:ln>
            <a:noFill/>
          </a:ln>
        </p:spPr>
      </p:pic>
      <p:pic>
        <p:nvPicPr>
          <p:cNvPr id="99" name="Shape 99" descr="Hunger 6.jpg"/>
          <p:cNvPicPr preferRelativeResize="0"/>
          <p:nvPr/>
        </p:nvPicPr>
        <p:blipFill rotWithShape="1">
          <a:blip r:embed="rId6">
            <a:alphaModFix/>
          </a:blip>
          <a:srcRect t="1923" b="1923"/>
          <a:stretch/>
        </p:blipFill>
        <p:spPr>
          <a:xfrm>
            <a:off x="4534550" y="2597499"/>
            <a:ext cx="4374350" cy="2460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10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1000"/>
                                        <p:tgtEl>
                                          <p:spTgt spid="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10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Shape 105"/>
          <p:cNvSpPr txBox="1">
            <a:spLocks noGrp="1"/>
          </p:cNvSpPr>
          <p:nvPr>
            <p:ph type="body" idx="4294967295"/>
          </p:nvPr>
        </p:nvSpPr>
        <p:spPr>
          <a:xfrm>
            <a:off x="126725" y="117350"/>
            <a:ext cx="1428300" cy="3960000"/>
          </a:xfrm>
          <a:prstGeom prst="rect">
            <a:avLst/>
          </a:prstGeom>
          <a:solidFill>
            <a:schemeClr val="lt1"/>
          </a:solidFill>
        </p:spPr>
        <p:txBody>
          <a:bodyPr lIns="91425" tIns="91425" rIns="91425" bIns="91425" anchor="ctr" anchorCtr="0">
            <a:noAutofit/>
          </a:bodyPr>
          <a:lstStyle/>
          <a:p>
            <a:pPr lvl="0" rtl="0">
              <a:lnSpc>
                <a:spcPct val="100000"/>
              </a:lnSpc>
              <a:spcBef>
                <a:spcPts val="0"/>
              </a:spcBef>
              <a:spcAft>
                <a:spcPts val="0"/>
              </a:spcAft>
              <a:buNone/>
            </a:pPr>
            <a:r>
              <a:rPr lang="en" sz="2400"/>
              <a:t>Case Study 1: Gaston County, North Carolina</a:t>
            </a:r>
          </a:p>
        </p:txBody>
      </p:sp>
      <p:pic>
        <p:nvPicPr>
          <p:cNvPr id="4" name="LZtpdVSVGj0"/>
          <p:cNvPicPr>
            <a:picLocks noRot="1" noChangeAspect="1"/>
          </p:cNvPicPr>
          <p:nvPr>
            <a:videoFile r:link="rId1"/>
          </p:nvPr>
        </p:nvPicPr>
        <p:blipFill>
          <a:blip r:embed="rId4"/>
          <a:stretch>
            <a:fillRect/>
          </a:stretch>
        </p:blipFill>
        <p:spPr>
          <a:xfrm>
            <a:off x="2286000" y="590550"/>
            <a:ext cx="6747933" cy="37957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1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265500" y="1081675"/>
            <a:ext cx="4045200" cy="1786200"/>
          </a:xfrm>
          <a:prstGeom prst="rect">
            <a:avLst/>
          </a:prstGeom>
        </p:spPr>
        <p:txBody>
          <a:bodyPr lIns="91425" tIns="91425" rIns="91425" bIns="91425" anchor="b" anchorCtr="0">
            <a:noAutofit/>
          </a:bodyPr>
          <a:lstStyle/>
          <a:p>
            <a:pPr lvl="0" rtl="0">
              <a:spcBef>
                <a:spcPts val="0"/>
              </a:spcBef>
              <a:buNone/>
            </a:pPr>
            <a:r>
              <a:rPr lang="en"/>
              <a:t>School Pantry Program</a:t>
            </a:r>
          </a:p>
        </p:txBody>
      </p:sp>
      <p:sp>
        <p:nvSpPr>
          <p:cNvPr id="111" name="Shape 111"/>
          <p:cNvSpPr txBox="1">
            <a:spLocks noGrp="1"/>
          </p:cNvSpPr>
          <p:nvPr>
            <p:ph type="subTitle" idx="1"/>
          </p:nvPr>
        </p:nvSpPr>
        <p:spPr>
          <a:xfrm>
            <a:off x="265500" y="2921400"/>
            <a:ext cx="4045200" cy="1345500"/>
          </a:xfrm>
          <a:prstGeom prst="rect">
            <a:avLst/>
          </a:prstGeom>
        </p:spPr>
        <p:txBody>
          <a:bodyPr lIns="91425" tIns="91425" rIns="91425" bIns="91425" anchor="t" anchorCtr="0">
            <a:noAutofit/>
          </a:bodyPr>
          <a:lstStyle/>
          <a:p>
            <a:pPr lvl="0" rtl="0">
              <a:spcBef>
                <a:spcPts val="0"/>
              </a:spcBef>
              <a:buNone/>
            </a:pPr>
            <a:r>
              <a:rPr lang="en"/>
              <a:t>New ways to feed hungry kids and families at the safest place imaginable</a:t>
            </a:r>
          </a:p>
        </p:txBody>
      </p:sp>
      <p:pic>
        <p:nvPicPr>
          <p:cNvPr id="112" name="Shape 112" descr="Hunger 20 school pantry.jpg"/>
          <p:cNvPicPr preferRelativeResize="0"/>
          <p:nvPr/>
        </p:nvPicPr>
        <p:blipFill rotWithShape="1">
          <a:blip r:embed="rId3">
            <a:alphaModFix/>
          </a:blip>
          <a:srcRect l="24598" r="24598"/>
          <a:stretch/>
        </p:blipFill>
        <p:spPr>
          <a:xfrm>
            <a:off x="4571100" y="0"/>
            <a:ext cx="4572898" cy="5143504"/>
          </a:xfrm>
          <a:prstGeom prst="rect">
            <a:avLst/>
          </a:prstGeom>
          <a:noFill/>
          <a:ln>
            <a:noFill/>
          </a:ln>
        </p:spPr>
      </p:pic>
      <p:pic>
        <p:nvPicPr>
          <p:cNvPr id="113" name="Shape 113"/>
          <p:cNvPicPr preferRelativeResize="0"/>
          <p:nvPr/>
        </p:nvPicPr>
        <p:blipFill>
          <a:blip r:embed="rId4">
            <a:alphaModFix/>
          </a:blip>
          <a:stretch>
            <a:fillRect/>
          </a:stretch>
        </p:blipFill>
        <p:spPr>
          <a:xfrm>
            <a:off x="84750" y="3989550"/>
            <a:ext cx="1225724" cy="10839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
                                            <p:txEl>
                                              <p:pRg st="0" end="0"/>
                                            </p:txEl>
                                          </p:spTgt>
                                        </p:tgtEl>
                                        <p:attrNameLst>
                                          <p:attrName>style.visibility</p:attrName>
                                        </p:attrNameLst>
                                      </p:cBhvr>
                                      <p:to>
                                        <p:strVal val="visible"/>
                                      </p:to>
                                    </p:set>
                                    <p:animEffect transition="in" filter="fade">
                                      <p:cBhvr>
                                        <p:cTn id="7" dur="1000"/>
                                        <p:tgtEl>
                                          <p:spTgt spid="1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Shape 119"/>
          <p:cNvSpPr txBox="1">
            <a:spLocks noGrp="1"/>
          </p:cNvSpPr>
          <p:nvPr>
            <p:ph type="body" idx="4294967295"/>
          </p:nvPr>
        </p:nvSpPr>
        <p:spPr>
          <a:xfrm>
            <a:off x="156075" y="962525"/>
            <a:ext cx="2130000" cy="4181100"/>
          </a:xfrm>
          <a:prstGeom prst="rect">
            <a:avLst/>
          </a:prstGeom>
          <a:solidFill>
            <a:schemeClr val="lt1"/>
          </a:solidFill>
        </p:spPr>
        <p:txBody>
          <a:bodyPr lIns="91425" tIns="91425" rIns="91425" bIns="91425" anchor="ctr" anchorCtr="0">
            <a:noAutofit/>
          </a:bodyPr>
          <a:lstStyle/>
          <a:p>
            <a:pPr lvl="0" rtl="0">
              <a:lnSpc>
                <a:spcPct val="100000"/>
              </a:lnSpc>
              <a:spcBef>
                <a:spcPts val="0"/>
              </a:spcBef>
              <a:spcAft>
                <a:spcPts val="0"/>
              </a:spcAft>
              <a:buNone/>
            </a:pPr>
            <a:r>
              <a:rPr lang="en" sz="2400"/>
              <a:t>Case Study 2: Love Pantry of Central Florida</a:t>
            </a:r>
          </a:p>
        </p:txBody>
      </p:sp>
      <p:pic>
        <p:nvPicPr>
          <p:cNvPr id="2" name="UKSSG-XS-RA"/>
          <p:cNvPicPr>
            <a:picLocks noRot="1" noChangeAspect="1"/>
          </p:cNvPicPr>
          <p:nvPr>
            <a:videoFile r:link="rId1"/>
          </p:nvPr>
        </p:nvPicPr>
        <p:blipFill>
          <a:blip r:embed="rId4"/>
          <a:stretch>
            <a:fillRect/>
          </a:stretch>
        </p:blipFill>
        <p:spPr>
          <a:xfrm>
            <a:off x="2438400" y="819150"/>
            <a:ext cx="6553200" cy="3686175"/>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818</Words>
  <Application>Microsoft Office PowerPoint</Application>
  <PresentationFormat>On-screen Show (16:9)</PresentationFormat>
  <Paragraphs>117</Paragraphs>
  <Slides>22</Slides>
  <Notes>22</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Montserrat</vt:lpstr>
      <vt:lpstr>Playfair Display</vt:lpstr>
      <vt:lpstr>Oswald</vt:lpstr>
      <vt:lpstr>pop</vt:lpstr>
      <vt:lpstr>2017 CHILD HUNGER SUMMIT</vt:lpstr>
      <vt:lpstr>PowerPoint Presentation</vt:lpstr>
      <vt:lpstr>Real people. Real stories.  Be inspired.</vt:lpstr>
      <vt:lpstr>Backpack Program</vt:lpstr>
      <vt:lpstr>PowerPoint Presentation</vt:lpstr>
      <vt:lpstr>Backpack Approaches</vt:lpstr>
      <vt:lpstr>PowerPoint Presentation</vt:lpstr>
      <vt:lpstr>School Pantry Program</vt:lpstr>
      <vt:lpstr>PowerPoint Presentation</vt:lpstr>
      <vt:lpstr>PowerPoint Presentation</vt:lpstr>
      <vt:lpstr>Summer Feeding Program</vt:lpstr>
      <vt:lpstr>PowerPoint Presentation</vt:lpstr>
      <vt:lpstr>PowerPoint Presentation</vt:lpstr>
      <vt:lpstr>PowerPoint Presentation</vt:lpstr>
      <vt:lpstr>Hybrid Child Hunger Programs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 CHILD HUNGER SUMMIT</dc:title>
  <cp:lastModifiedBy>Media</cp:lastModifiedBy>
  <cp:revision>3</cp:revision>
  <dcterms:modified xsi:type="dcterms:W3CDTF">2017-03-01T22:50:17Z</dcterms:modified>
</cp:coreProperties>
</file>