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8" r:id="rId2"/>
    <p:sldId id="379" r:id="rId3"/>
    <p:sldId id="357" r:id="rId4"/>
    <p:sldId id="354" r:id="rId5"/>
    <p:sldId id="346" r:id="rId6"/>
    <p:sldId id="368" r:id="rId7"/>
    <p:sldId id="369" r:id="rId8"/>
    <p:sldId id="371" r:id="rId9"/>
    <p:sldId id="373" r:id="rId10"/>
    <p:sldId id="374" r:id="rId11"/>
    <p:sldId id="375" r:id="rId12"/>
    <p:sldId id="355" r:id="rId13"/>
    <p:sldId id="356" r:id="rId14"/>
    <p:sldId id="361" r:id="rId15"/>
    <p:sldId id="363" r:id="rId16"/>
    <p:sldId id="364" r:id="rId17"/>
    <p:sldId id="365" r:id="rId18"/>
    <p:sldId id="366" r:id="rId19"/>
    <p:sldId id="362" r:id="rId20"/>
    <p:sldId id="377" r:id="rId21"/>
    <p:sldId id="370" r:id="rId22"/>
    <p:sldId id="381" r:id="rId23"/>
    <p:sldId id="380" r:id="rId24"/>
    <p:sldId id="378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Bridgeforth" initials="MB" lastIdx="1" clrIdx="0">
    <p:extLst>
      <p:ext uri="{19B8F6BF-5375-455C-9EA6-DF929625EA0E}">
        <p15:presenceInfo xmlns:p15="http://schemas.microsoft.com/office/powerpoint/2012/main" userId="S-1-5-21-4161130770-1242549591-104163420-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1159"/>
    <a:srgbClr val="A99322"/>
    <a:srgbClr val="C5AE28"/>
    <a:srgbClr val="D0B729"/>
    <a:srgbClr val="EACE2D"/>
    <a:srgbClr val="BACBD8"/>
    <a:srgbClr val="D6E8F7"/>
    <a:srgbClr val="97AA0F"/>
    <a:srgbClr val="89C36F"/>
    <a:srgbClr val="60A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76525" autoAdjust="0"/>
  </p:normalViewPr>
  <p:slideViewPr>
    <p:cSldViewPr>
      <p:cViewPr varScale="1">
        <p:scale>
          <a:sx n="85" d="100"/>
          <a:sy n="85" d="100"/>
        </p:scale>
        <p:origin x="19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notesViewPr>
    <p:cSldViewPr>
      <p:cViewPr varScale="1">
        <p:scale>
          <a:sx n="82" d="100"/>
          <a:sy n="82" d="100"/>
        </p:scale>
        <p:origin x="-1998" y="-10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5141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5141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0533E6C-0686-4C3F-8B81-A5EE36B52417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62"/>
            <a:ext cx="3038161" cy="465141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29662"/>
            <a:ext cx="3038161" cy="465141"/>
          </a:xfrm>
          <a:prstGeom prst="rect">
            <a:avLst/>
          </a:prstGeom>
        </p:spPr>
        <p:txBody>
          <a:bodyPr vert="horz" wrap="square" lIns="91979" tIns="45990" rIns="91979" bIns="459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CFF7B0B-5FA1-424D-BEB3-34F094DB44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283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5141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4" y="0"/>
            <a:ext cx="3038161" cy="465141"/>
          </a:xfrm>
          <a:prstGeom prst="rect">
            <a:avLst/>
          </a:prstGeom>
        </p:spPr>
        <p:txBody>
          <a:bodyPr vert="horz" lIns="91979" tIns="45990" rIns="91979" bIns="4599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A0EACAE-EDBB-4644-A71A-156503F2DD94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9" tIns="45990" rIns="91979" bIns="4599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3" y="4416431"/>
            <a:ext cx="5607679" cy="4183059"/>
          </a:xfrm>
          <a:prstGeom prst="rect">
            <a:avLst/>
          </a:prstGeom>
        </p:spPr>
        <p:txBody>
          <a:bodyPr vert="horz" lIns="91979" tIns="45990" rIns="91979" bIns="4599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62"/>
            <a:ext cx="3038161" cy="465141"/>
          </a:xfrm>
          <a:prstGeom prst="rect">
            <a:avLst/>
          </a:prstGeom>
        </p:spPr>
        <p:txBody>
          <a:bodyPr vert="horz" lIns="91979" tIns="45990" rIns="91979" bIns="4599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4" y="8829662"/>
            <a:ext cx="3038161" cy="465141"/>
          </a:xfrm>
          <a:prstGeom prst="rect">
            <a:avLst/>
          </a:prstGeom>
        </p:spPr>
        <p:txBody>
          <a:bodyPr vert="horz" wrap="square" lIns="91979" tIns="45990" rIns="91979" bIns="459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49B4937-0E33-4F9A-8069-C642C92DC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345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sz="1400" dirty="0" smtClean="0"/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en-US" sz="1400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63E11E-5F47-49C9-997C-832C821DBDE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85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47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073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60263" indent="-460263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en-US" altLang="en-US" sz="1400" baseline="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10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56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US" altLang="en-US" sz="1400" b="0" baseline="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27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400" b="0" dirty="0" smtClean="0">
              <a:solidFill>
                <a:schemeClr val="tx1"/>
              </a:solidFill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40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3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US" altLang="en-US" sz="1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93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5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E0C1D-26ED-47E5-ACE5-4160DA3CCC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94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US" altLang="en-US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50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36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E0C1D-26ED-47E5-ACE5-4160DA3CCC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29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US" altLang="en-US" sz="1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5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US" altLang="en-US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2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1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b="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6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400" b="0" dirty="0" smtClean="0">
              <a:solidFill>
                <a:schemeClr val="tx1"/>
              </a:solidFill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09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95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endParaRPr lang="en-US" sz="1400" b="0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7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en-US" altLang="en-US" sz="1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333" indent="-28743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744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641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9539" indent="-22994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436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334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9231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9129" indent="-2299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6AD3D-6F70-4E44-8C36-FBD74EAB4B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1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5032-178D-41F2-9975-DF89B0F629B5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E43E-11D7-443F-B58A-4C2DA2059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43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E42C8-0771-43B0-B966-8A80F5EDB3A0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BEB18-BF9A-496C-B691-6533416A8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02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0FCD-AD21-48EA-8C25-75C2E0E80A2C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42C5-C9F7-400A-B463-79DAAE7F3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64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7614-62A9-40C3-A7CA-EFE84569C5D6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0ABB-A3C1-44B3-8BCF-B0590F1EFC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91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4625-415B-49E7-8D85-32D256B46FE0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226A-E573-47BA-AAA9-CDD2AB0D3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56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0012D-54AC-4BAC-B852-F99455581835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1372-83E0-4900-9FDF-4356229C9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76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4ED4-2ED2-474C-BACE-00EBF27BC571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9A9D-5BC4-4684-A41E-AF9E41D57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9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0119-188C-4E2D-98C6-25C5516A7484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74E2-4120-45E9-A863-4AB2FF3B3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195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99D0-0B4F-4ED3-B34F-23C248B942A3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38069-F89A-428A-9DAF-299DEEB010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4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DEE4-E3CA-458A-8392-72758C16CFEE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2F26-B459-4831-95A0-F43209E60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6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999A-02CD-4CEF-A357-652254E25BB9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7390-89EB-4B43-BBCF-18973DE1E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33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DA26D8-29D0-487E-A496-F231542CFA1C}" type="datetimeFigureOut">
              <a:rPr lang="en-US"/>
              <a:pPr>
                <a:defRPr/>
              </a:pPr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BBB454-DF01-492A-A416-B0E76FC28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mann@alavoice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1390193"/>
            <a:ext cx="9144000" cy="540900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solidFill>
                  <a:srgbClr val="3F1159"/>
                </a:solidFill>
                <a:latin typeface="Cambria" panose="02040503050406030204" pitchFamily="18" charset="0"/>
              </a:rPr>
              <a:t>Advocating for Alabama’s Children Since 1992</a:t>
            </a:r>
            <a:endParaRPr lang="en-US" sz="1800" i="1" dirty="0">
              <a:solidFill>
                <a:srgbClr val="3F1159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730594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3F1159"/>
                </a:solidFill>
                <a:latin typeface="Helvetica"/>
                <a:cs typeface="Helvetica"/>
              </a:rPr>
              <a:t>Advocacy Matters </a:t>
            </a:r>
            <a:r>
              <a:rPr lang="en-US" sz="5400" b="1" dirty="0" smtClean="0">
                <a:solidFill>
                  <a:srgbClr val="3F1159"/>
                </a:solidFill>
                <a:latin typeface="Helvetica"/>
                <a:cs typeface="Helvetica"/>
              </a:rPr>
              <a:t>101</a:t>
            </a:r>
          </a:p>
          <a:p>
            <a:pPr algn="ctr"/>
            <a:endParaRPr lang="en-US" sz="2000" dirty="0" smtClean="0">
              <a:solidFill>
                <a:srgbClr val="3F1159"/>
              </a:solidFill>
              <a:latin typeface="Helvetica"/>
              <a:cs typeface="Helvetica"/>
            </a:endParaRPr>
          </a:p>
          <a:p>
            <a:pPr algn="ctr"/>
            <a:r>
              <a:rPr lang="en-US" sz="2800" dirty="0" smtClean="0">
                <a:solidFill>
                  <a:srgbClr val="3F1159"/>
                </a:solidFill>
                <a:latin typeface="Helvetica"/>
                <a:cs typeface="Helvetica"/>
              </a:rPr>
              <a:t>March 2, 2017</a:t>
            </a:r>
          </a:p>
          <a:p>
            <a:pPr algn="ctr"/>
            <a:r>
              <a:rPr lang="en-US" sz="2800" dirty="0" smtClean="0">
                <a:solidFill>
                  <a:srgbClr val="3F1159"/>
                </a:solidFill>
                <a:latin typeface="Helvetica"/>
                <a:cs typeface="Helvetica"/>
              </a:rPr>
              <a:t>Child Hunger Summit | Huntsville, AL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664918" y="54864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Rhonda Mann, Policy &amp; Research Director</a:t>
            </a:r>
          </a:p>
          <a:p>
            <a:pPr algn="r"/>
            <a:r>
              <a:rPr lang="en-US" dirty="0" smtClean="0">
                <a:hlinkClick r:id="rId3"/>
              </a:rPr>
              <a:t>rmann@alavoices.org</a:t>
            </a:r>
            <a:r>
              <a:rPr lang="en-US" dirty="0" smtClean="0"/>
              <a:t>  |  334-213-2410 x 103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86" y="335559"/>
            <a:ext cx="4256228" cy="1080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749"/>
            <a:ext cx="9144000" cy="1427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873250"/>
            <a:ext cx="88677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4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altLang="en-US" sz="4800" b="1" i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US" altLang="en-US" sz="48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6600" b="1" i="1" dirty="0" smtClean="0">
                <a:solidFill>
                  <a:srgbClr val="3F11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Alabama State Legislature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48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every year?</a:t>
            </a:r>
            <a:endParaRPr lang="en-US" altLang="en-US" sz="9600" i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07771"/>
            <a:ext cx="9144000" cy="1034513"/>
            <a:chOff x="0" y="307771"/>
            <a:chExt cx="9144000" cy="10345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339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25778" y="1454151"/>
            <a:ext cx="84931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600" b="1" dirty="0" smtClean="0">
                <a:solidFill>
                  <a:srgbClr val="3F1159"/>
                </a:solidFill>
                <a:cs typeface="Helvetica" panose="020B0604020202020204" pitchFamily="34" charset="0"/>
              </a:rPr>
              <a:t>Alabama’s Budget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48041" y="2141538"/>
            <a:ext cx="81708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3F1159"/>
                </a:solidFill>
              </a:rPr>
              <a:t>Education Trust Fund budget (ETF)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Funded by income tax, sales, tax, utility and other taxes.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Considered growth revenue 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This Year $5.9 Billion - $6.3 Billion for FY 2017</a:t>
            </a:r>
            <a:endParaRPr lang="en-US" altLang="en-US" sz="20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3F1159"/>
                </a:solidFill>
              </a:rPr>
              <a:t>General Fund budget (GF)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Operating budget for our state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Funded by other sources including tax on insurance premiums, oil and gas lease taxes.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This </a:t>
            </a:r>
            <a:r>
              <a:rPr lang="en-US" altLang="en-US" sz="2000" dirty="0"/>
              <a:t>Year </a:t>
            </a:r>
            <a:r>
              <a:rPr lang="en-US" altLang="en-US" sz="2000" dirty="0" smtClean="0"/>
              <a:t>$1.7 Billion - $1.85 Billion for FY 2017</a:t>
            </a:r>
            <a:endParaRPr lang="en-US" alt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1394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27188" y="1687513"/>
            <a:ext cx="886777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is an 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8800" b="1" dirty="0" smtClean="0">
                <a:solidFill>
                  <a:srgbClr val="3F11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Advocate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96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96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9600" i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27859" r="25520"/>
          <a:stretch/>
        </p:blipFill>
        <p:spPr>
          <a:xfrm>
            <a:off x="225545" y="3009006"/>
            <a:ext cx="3366630" cy="3709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9" name="Group 18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358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14747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F1159"/>
                </a:solidFill>
              </a:rPr>
              <a:t>THE </a:t>
            </a:r>
            <a:r>
              <a:rPr lang="en-US" altLang="en-US" sz="3600" b="1" dirty="0" smtClean="0">
                <a:solidFill>
                  <a:srgbClr val="3F1159"/>
                </a:solidFill>
              </a:rPr>
              <a:t>ROLE OF THE ADVOCATE</a:t>
            </a:r>
            <a:endParaRPr lang="en-US" altLang="en-US" sz="3600" b="1" dirty="0">
              <a:solidFill>
                <a:srgbClr val="3F1159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93081" y="2743200"/>
            <a:ext cx="80819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600" dirty="0">
                <a:solidFill>
                  <a:srgbClr val="3F11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Influence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600" dirty="0" smtClean="0">
                <a:solidFill>
                  <a:srgbClr val="3F11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Speak for others and yourself</a:t>
            </a:r>
            <a:endParaRPr lang="en-US" altLang="en-US" sz="3600" dirty="0">
              <a:solidFill>
                <a:srgbClr val="3F115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3600" dirty="0" smtClean="0">
                <a:solidFill>
                  <a:srgbClr val="3F11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Become their “go to” expert</a:t>
            </a:r>
            <a:endParaRPr lang="en-US" altLang="en-US" sz="3600" dirty="0">
              <a:solidFill>
                <a:srgbClr val="3F115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134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393700" y="1454150"/>
            <a:ext cx="84931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600" b="1" smtClean="0">
                <a:solidFill>
                  <a:srgbClr val="3E105B"/>
                </a:solidFill>
                <a:cs typeface="Helvetica" panose="020B0604020202020204" pitchFamily="34" charset="0"/>
              </a:rPr>
              <a:t>Advocacy Strategy</a:t>
            </a:r>
            <a:endParaRPr lang="en-US" altLang="en-US" sz="4600" b="1" dirty="0" smtClean="0">
              <a:solidFill>
                <a:srgbClr val="3E105B"/>
              </a:solidFill>
              <a:cs typeface="Helvetica" panose="020B0604020202020204" pitchFamily="34" charset="0"/>
            </a:endParaRPr>
          </a:p>
        </p:txBody>
      </p:sp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906463" y="2185988"/>
            <a:ext cx="7772400" cy="4021137"/>
            <a:chOff x="743978" y="2293134"/>
            <a:chExt cx="7775609" cy="4019987"/>
          </a:xfrm>
        </p:grpSpPr>
        <p:sp>
          <p:nvSpPr>
            <p:cNvPr id="20" name="Oval 19"/>
            <p:cNvSpPr/>
            <p:nvPr/>
          </p:nvSpPr>
          <p:spPr>
            <a:xfrm>
              <a:off x="826562" y="3054916"/>
              <a:ext cx="1966136" cy="9712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Attend a legislative day or participate in a lobby day.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3683653" y="3737346"/>
              <a:ext cx="1934373" cy="9792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Advocacy 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5143169" y="5332327"/>
              <a:ext cx="1935961" cy="9807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Recruit new Child Advocates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683115" y="5332327"/>
              <a:ext cx="1935962" cy="9807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Become the “go to” person on policy issues &amp; share your information</a:t>
              </a:r>
              <a:r>
                <a:rPr lang="en-US" sz="1200" dirty="0"/>
                <a:t>,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690006" y="2293134"/>
              <a:ext cx="1935962" cy="9807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Become familiar with the legislative process</a:t>
              </a:r>
              <a:r>
                <a:rPr lang="en-US" sz="1200" dirty="0"/>
                <a:t> 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237407" y="2756551"/>
              <a:ext cx="1934373" cy="9807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Get to know your legislators; call, write and 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email them</a:t>
              </a:r>
              <a:r>
                <a:rPr lang="en-US" sz="1200" dirty="0"/>
                <a:t> 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743978" y="4472148"/>
              <a:ext cx="1934373" cy="9807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Serve on Coalitions 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 flipV="1">
              <a:off x="2683115" y="3737346"/>
              <a:ext cx="1000538" cy="3047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650840" y="3331062"/>
              <a:ext cx="0" cy="392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618027" y="3577054"/>
              <a:ext cx="816312" cy="4650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6583625" y="4315031"/>
              <a:ext cx="1935962" cy="98079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Media Matters to your lawmakers!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2683115" y="4564196"/>
              <a:ext cx="1159353" cy="3380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015578" y="4716553"/>
              <a:ext cx="238223" cy="6506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154285" y="4716553"/>
              <a:ext cx="463741" cy="6506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618027" y="4411840"/>
              <a:ext cx="987833" cy="3047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851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68313" y="2576513"/>
            <a:ext cx="29670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3F11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Makes Your Decision Maker Tick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417638"/>
            <a:ext cx="5843588" cy="5518150"/>
          </a:xfrm>
          <a:prstGeom prst="rect">
            <a:avLst/>
          </a:prstGeom>
          <a:solidFill>
            <a:srgbClr val="3F11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1226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0" y="1481138"/>
            <a:ext cx="91440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200" b="1" smtClean="0">
                <a:solidFill>
                  <a:srgbClr val="3F1159"/>
                </a:solidFill>
                <a:cs typeface="Helvetica" panose="020B0604020202020204" pitchFamily="34" charset="0"/>
              </a:rPr>
              <a:t>When talking to your lawmakers</a:t>
            </a:r>
            <a:endParaRPr lang="en-US" altLang="en-US" sz="4200" b="1" dirty="0" smtClean="0">
              <a:solidFill>
                <a:srgbClr val="3F1159"/>
              </a:solidFill>
              <a:cs typeface="Helvetica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344613" y="2482850"/>
            <a:ext cx="645477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>
                <a:solidFill>
                  <a:srgbClr val="3F11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 knowledgeable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 smtClean="0">
                <a:solidFill>
                  <a:srgbClr val="3F11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Never mislead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 smtClean="0">
                <a:solidFill>
                  <a:srgbClr val="3F11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Know your opposition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 smtClean="0">
                <a:solidFill>
                  <a:srgbClr val="3F11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altLang="en-US" sz="2400" dirty="0">
                <a:solidFill>
                  <a:srgbClr val="3F11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forceful, but not aggressive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>
                <a:solidFill>
                  <a:srgbClr val="3F11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Know what makes them tick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>
                <a:solidFill>
                  <a:srgbClr val="3F11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Don’t alienate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>
                <a:solidFill>
                  <a:srgbClr val="3F11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Tell a personal story if you can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z="2400" dirty="0">
                <a:solidFill>
                  <a:srgbClr val="3F11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Always thank them for their time</a:t>
            </a:r>
            <a:endParaRPr lang="en-US" altLang="en-US" sz="2800" dirty="0">
              <a:solidFill>
                <a:srgbClr val="3F115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310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93700" y="1474788"/>
            <a:ext cx="84931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3E105B"/>
                </a:solidFill>
                <a:cs typeface="Helvetica" panose="020B0604020202020204" pitchFamily="34" charset="0"/>
              </a:rPr>
              <a:t>Now... match the individual with the issue</a:t>
            </a:r>
            <a:endParaRPr lang="en-US" altLang="en-US" sz="3200" b="1" dirty="0" smtClean="0">
              <a:solidFill>
                <a:srgbClr val="3E105B"/>
              </a:solidFill>
              <a:cs typeface="Helvetica" panose="020B0604020202020204" pitchFamily="34" charset="0"/>
            </a:endParaRPr>
          </a:p>
        </p:txBody>
      </p:sp>
      <p:sp>
        <p:nvSpPr>
          <p:cNvPr id="13" name="Content Placeholder 12"/>
          <p:cNvSpPr txBox="1">
            <a:spLocks/>
          </p:cNvSpPr>
          <p:nvPr/>
        </p:nvSpPr>
        <p:spPr>
          <a:xfrm>
            <a:off x="466725" y="2305050"/>
            <a:ext cx="3657600" cy="429577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a. Rosa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Parks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b. Ryan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White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c. Matthew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Shepard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d. Sandra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Fluke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e. Cindy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Sheehan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f. James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Brady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g. Jane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Goodall</a:t>
            </a:r>
          </a:p>
        </p:txBody>
      </p:sp>
      <p:sp>
        <p:nvSpPr>
          <p:cNvPr id="19" name="Content Placeholder 14"/>
          <p:cNvSpPr txBox="1">
            <a:spLocks/>
          </p:cNvSpPr>
          <p:nvPr/>
        </p:nvSpPr>
        <p:spPr>
          <a:xfrm>
            <a:off x="4686300" y="2305050"/>
            <a:ext cx="4200525" cy="3951288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1. Iraq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War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2. Women’s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Health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3. Civil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Rights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4. Gun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Control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5. Wildlife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Conservation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6. AIDS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7. Hate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Crimes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310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93700" y="1541463"/>
            <a:ext cx="84931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3E105B"/>
                </a:solidFill>
                <a:cs typeface="Helvetica" panose="020B0604020202020204" pitchFamily="34" charset="0"/>
              </a:rPr>
              <a:t>Pop Quiz….match the stats with the issue</a:t>
            </a:r>
            <a:endParaRPr lang="en-US" altLang="en-US" sz="3200" b="1" dirty="0" smtClean="0">
              <a:solidFill>
                <a:srgbClr val="3E105B"/>
              </a:solidFill>
              <a:cs typeface="Helvetica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8175" y="2654300"/>
            <a:ext cx="7935913" cy="3951288"/>
            <a:chOff x="638175" y="2654300"/>
            <a:chExt cx="7935913" cy="3951288"/>
          </a:xfrm>
        </p:grpSpPr>
        <p:sp>
          <p:nvSpPr>
            <p:cNvPr id="19" name="Content Placeholder 12"/>
            <p:cNvSpPr txBox="1">
              <a:spLocks/>
            </p:cNvSpPr>
            <p:nvPr/>
          </p:nvSpPr>
          <p:spPr>
            <a:xfrm>
              <a:off x="638175" y="2654300"/>
              <a:ext cx="3657600" cy="3951288"/>
            </a:xfrm>
            <a:prstGeom prst="rect">
              <a:avLst/>
            </a:prstGeom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cs typeface="+mn-cs"/>
                </a:rPr>
                <a:t>a. 3.1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cs typeface="+mn-cs"/>
                </a:rPr>
                <a:t>Million</a:t>
              </a: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cs typeface="+mn-cs"/>
                </a:rPr>
                <a:t>b. 5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cs typeface="+mn-cs"/>
                </a:rPr>
                <a:t>Million</a:t>
              </a: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cs typeface="+mn-cs"/>
                </a:rPr>
                <a:t>c. 50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cs typeface="+mn-cs"/>
                </a:rPr>
                <a:t>%</a:t>
              </a: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cs typeface="+mn-cs"/>
                </a:rPr>
                <a:t>d. 250,000</a:t>
              </a:r>
              <a:endParaRPr lang="en-US" sz="3200" dirty="0">
                <a:solidFill>
                  <a:schemeClr val="accent4">
                    <a:lumMod val="75000"/>
                  </a:schemeClr>
                </a:solidFill>
                <a:cs typeface="+mn-cs"/>
              </a:endParaRP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cs typeface="+mn-cs"/>
                </a:rPr>
                <a:t>e. 2.2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cs typeface="+mn-cs"/>
                </a:rPr>
                <a:t>Million</a:t>
              </a: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cs typeface="+mn-cs"/>
                </a:rPr>
                <a:t>f. 17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cs typeface="+mn-cs"/>
                </a:rPr>
                <a:t>Million</a:t>
              </a:r>
            </a:p>
          </p:txBody>
        </p:sp>
        <p:sp>
          <p:nvSpPr>
            <p:cNvPr id="20" name="Content Placeholder 14"/>
            <p:cNvSpPr txBox="1">
              <a:spLocks/>
            </p:cNvSpPr>
            <p:nvPr/>
          </p:nvSpPr>
          <p:spPr>
            <a:xfrm>
              <a:off x="4532313" y="2654300"/>
              <a:ext cx="4041775" cy="3951288"/>
            </a:xfrm>
            <a:prstGeom prst="rect">
              <a:avLst/>
            </a:prstGeom>
          </p:spPr>
          <p:txBody>
            <a:bodyPr/>
            <a:lstStyle/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+mn-cs"/>
                </a:rPr>
                <a:t>1. U.S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+mn-cs"/>
                </a:rPr>
                <a:t>. Green Jobs</a:t>
              </a: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+mn-cs"/>
                </a:rPr>
                <a:t>2. Alzheimer’s </a:t>
              </a:r>
              <a:endPara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+mn-cs"/>
                </a:rPr>
                <a:t>3. The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+mn-cs"/>
                </a:rPr>
                <a:t>Pentagon</a:t>
              </a: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+mn-cs"/>
                </a:rPr>
                <a:t>4. Darfur</a:t>
              </a:r>
              <a:endParaRPr lang="en-US" sz="3200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+mn-cs"/>
                </a:rPr>
                <a:t>5. Federal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+mn-cs"/>
                </a:rPr>
                <a:t>Employees</a:t>
              </a:r>
            </a:p>
            <a:p>
              <a:pPr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3200" dirty="0" smtClean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+mn-cs"/>
                </a:rPr>
                <a:t>6. U.S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n-lt"/>
                  <a:cs typeface="+mn-cs"/>
                </a:rPr>
                <a:t>. Food Aid</a:t>
              </a:r>
            </a:p>
            <a:p>
              <a:pPr marL="342900" indent="-342900" eaLnBrk="1" fontAlgn="auto" hangingPunct="1">
                <a:spcBef>
                  <a:spcPct val="20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endParaRPr lang="en-US" sz="32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518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905000"/>
            <a:ext cx="9144000" cy="372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keeps us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from 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8800" b="1" dirty="0" smtClean="0">
                <a:solidFill>
                  <a:srgbClr val="3F11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Advocating?</a:t>
            </a:r>
            <a:endParaRPr lang="en-US" altLang="en-US" sz="9600" i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994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eamstime_6270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846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62999"/>
            <a:ext cx="3720517" cy="4789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F1159"/>
                </a:solidFill>
                <a:latin typeface="Franklin Gothic Heavy" panose="020B0903020102020204" pitchFamily="34" charset="0"/>
              </a:rPr>
              <a:t>Our Mission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F1159"/>
                </a:solidFill>
                <a:latin typeface="Franklin Gothic Heavy" panose="020B0903020102020204" pitchFamily="34" charset="0"/>
              </a:rPr>
              <a:t>To ensure the well-being of Alabama’s children through research, </a:t>
            </a:r>
            <a:r>
              <a:rPr lang="en-US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F1159"/>
                </a:solidFill>
                <a:latin typeface="Franklin Gothic Heavy" panose="020B0903020102020204" pitchFamily="34" charset="0"/>
              </a:rPr>
              <a:t>public 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sz="28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F1159"/>
                </a:solidFill>
                <a:latin typeface="Franklin Gothic Heavy" panose="020B0903020102020204" pitchFamily="34" charset="0"/>
              </a:rPr>
              <a:t>awareness </a:t>
            </a:r>
            <a:r>
              <a:rPr lang="en-US" sz="2800" b="1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3F1159"/>
                </a:solidFill>
                <a:latin typeface="Franklin Gothic Heavy" panose="020B0903020102020204" pitchFamily="34" charset="0"/>
              </a:rPr>
              <a:t>and advocacy.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59806"/>
            <a:ext cx="3114785" cy="79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066799" y="1720850"/>
            <a:ext cx="7239001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600" i="1" dirty="0" smtClean="0">
                <a:solidFill>
                  <a:schemeClr val="tx1"/>
                </a:solidFill>
              </a:rPr>
              <a:t>People who choose to do </a:t>
            </a:r>
            <a:r>
              <a:rPr lang="en-US" altLang="en-US" sz="3600" b="1" i="1" u="sng" dirty="0" smtClean="0">
                <a:solidFill>
                  <a:srgbClr val="3F1159"/>
                </a:solidFill>
              </a:rPr>
              <a:t>nothing</a:t>
            </a:r>
            <a:r>
              <a:rPr lang="en-US" altLang="en-US" sz="3600" i="1" dirty="0" smtClean="0">
                <a:solidFill>
                  <a:schemeClr val="tx1"/>
                </a:solidFill>
              </a:rPr>
              <a:t> still affect public policy—but their </a:t>
            </a:r>
          </a:p>
          <a:p>
            <a:pPr>
              <a:buFontTx/>
              <a:buNone/>
            </a:pPr>
            <a:r>
              <a:rPr lang="en-US" altLang="en-US" sz="3600" i="1" dirty="0" smtClean="0">
                <a:solidFill>
                  <a:schemeClr val="tx1"/>
                </a:solidFill>
              </a:rPr>
              <a:t>silence supports the way things are rather than </a:t>
            </a:r>
          </a:p>
          <a:p>
            <a:pPr>
              <a:buFontTx/>
              <a:buNone/>
            </a:pPr>
            <a:r>
              <a:rPr lang="en-US" altLang="en-US" sz="3600" i="1" dirty="0" smtClean="0">
                <a:solidFill>
                  <a:schemeClr val="tx1"/>
                </a:solidFill>
              </a:rPr>
              <a:t>helping to make things better. </a:t>
            </a:r>
          </a:p>
          <a:p>
            <a:pPr>
              <a:buFontTx/>
              <a:buNone/>
            </a:pPr>
            <a:r>
              <a:rPr lang="en-US" altLang="en-US" sz="5000" i="1" dirty="0" smtClean="0"/>
              <a:t>                       </a:t>
            </a:r>
            <a:endParaRPr lang="en-US" altLang="en-US" sz="3600" i="1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752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701800"/>
            <a:ext cx="9143999" cy="372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Why does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8800" b="1" dirty="0" smtClean="0">
                <a:solidFill>
                  <a:srgbClr val="3F11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Advocacy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60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6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atter?</a:t>
            </a:r>
            <a:endParaRPr lang="en-US" altLang="en-US" sz="9600" i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245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 rotWithShape="1">
          <a:blip r:embed="rId2"/>
          <a:srcRect l="-16915" r="-16915"/>
          <a:stretch/>
        </p:blipFill>
        <p:spPr bwMode="auto">
          <a:xfrm>
            <a:off x="0" y="1524000"/>
            <a:ext cx="9177491" cy="489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4120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05330" y="2397387"/>
            <a:ext cx="8272463" cy="207764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06070" indent="-30607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20" indent="-30607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795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60" indent="-23431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105" indent="-23431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2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27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9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715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u="sng" dirty="0">
                <a:solidFill>
                  <a:schemeClr val="bg1"/>
                </a:solidFill>
              </a:rPr>
              <a:t>VIDEO DISCUSSION</a:t>
            </a:r>
          </a:p>
          <a:p>
            <a:pPr marL="0" indent="0" algn="ctr">
              <a:buNone/>
            </a:pP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48367"/>
            <a:ext cx="9143999" cy="51435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18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3850" y="1571625"/>
            <a:ext cx="84931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sz="4600" b="1" dirty="0" smtClean="0">
                <a:solidFill>
                  <a:srgbClr val="3F1159"/>
                </a:solidFill>
                <a:cs typeface="Helvetica" panose="020B0604020202020204" pitchFamily="34" charset="0"/>
              </a:rPr>
              <a:t>What YOU can do: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14400" y="2819400"/>
            <a:ext cx="8026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rgbClr val="3F1159"/>
                </a:solidFill>
                <a:latin typeface="+mj-lt"/>
              </a:rPr>
              <a:t>Join VOICES CAN!</a:t>
            </a:r>
            <a:endParaRPr lang="en-US" sz="3600" dirty="0">
              <a:solidFill>
                <a:srgbClr val="3F1159"/>
              </a:solidFill>
              <a:latin typeface="+mj-lt"/>
            </a:endParaRP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rgbClr val="3F1159"/>
                </a:solidFill>
                <a:latin typeface="+mj-lt"/>
              </a:rPr>
              <a:t>Follow us on Social Media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rgbClr val="3F1159"/>
                </a:solidFill>
                <a:latin typeface="+mj-lt"/>
              </a:rPr>
              <a:t>Support our work </a:t>
            </a:r>
            <a:endParaRPr lang="en-US" sz="3200" dirty="0">
              <a:solidFill>
                <a:srgbClr val="3F1159"/>
              </a:solidFill>
              <a:latin typeface="Georgia" pitchFamily="18" charset="0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3883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93700" y="1466850"/>
            <a:ext cx="8493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800" b="1" smtClean="0">
                <a:solidFill>
                  <a:srgbClr val="3F115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Our Goals Today </a:t>
            </a:r>
            <a:endParaRPr lang="en-US" altLang="en-US" sz="4800" b="1" dirty="0" smtClean="0">
              <a:solidFill>
                <a:srgbClr val="3F115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38200" y="2535238"/>
            <a:ext cx="780732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Define Advocacy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Basic understanding/review of Alabama’s Legislative Process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z="2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role of the advocate and strategies 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en-US" altLang="en-US" sz="2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makes your lawmaker tick</a:t>
            </a:r>
            <a:endParaRPr lang="en-US" altLang="en-US" sz="2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247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3867" y="1736895"/>
            <a:ext cx="8867776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9600" i="1" dirty="0" smtClean="0">
                <a:solidFill>
                  <a:srgbClr val="3F11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 is 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9600" b="1" i="1" dirty="0" smtClean="0">
                <a:solidFill>
                  <a:srgbClr val="3F11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Advocacy</a:t>
            </a:r>
            <a:r>
              <a:rPr lang="en-US" altLang="en-US" sz="96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br>
              <a:rPr lang="en-US" altLang="en-US" sz="96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9600" i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111" y="152400"/>
            <a:ext cx="9144000" cy="1034513"/>
            <a:chOff x="0" y="307771"/>
            <a:chExt cx="9144000" cy="10345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8662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04825" y="1946275"/>
            <a:ext cx="813435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defRPr/>
            </a:pPr>
            <a:r>
              <a:rPr lang="en-US" altLang="en-US" sz="4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 definition </a:t>
            </a:r>
            <a:r>
              <a:rPr lang="en-US" altLang="en-US" sz="4200" b="1" i="1" u="sng" dirty="0" smtClean="0">
                <a:solidFill>
                  <a:srgbClr val="3F11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advocacy</a:t>
            </a:r>
            <a:r>
              <a:rPr lang="en-US" altLang="en-US" sz="4200" i="1" dirty="0" smtClean="0">
                <a:solidFill>
                  <a:srgbClr val="3F11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4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4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is the application of </a:t>
            </a:r>
            <a:r>
              <a:rPr lang="en-US" altLang="en-US" sz="4200" b="1" i="1" u="sng" dirty="0" smtClean="0">
                <a:solidFill>
                  <a:srgbClr val="3F11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pressure</a:t>
            </a:r>
            <a:r>
              <a:rPr lang="en-US" altLang="en-US" sz="4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4200" b="1" i="1" u="sng" dirty="0" smtClean="0">
                <a:solidFill>
                  <a:srgbClr val="3F11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en-US" altLang="en-US" sz="4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the people and institutions that have the </a:t>
            </a:r>
            <a:r>
              <a:rPr lang="en-US" altLang="en-US" sz="4200" b="1" i="1" u="sng" dirty="0" smtClean="0">
                <a:solidFill>
                  <a:srgbClr val="3F11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en-US" altLang="en-US" sz="4200" i="1" dirty="0" smtClean="0">
                <a:solidFill>
                  <a:srgbClr val="3F1159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2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 give you what you want.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52400"/>
            <a:ext cx="9144000" cy="1034513"/>
            <a:chOff x="0" y="307771"/>
            <a:chExt cx="9144000" cy="103451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306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01600" y="958850"/>
            <a:ext cx="91440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600" b="1" smtClean="0">
                <a:solidFill>
                  <a:srgbClr val="3F1159"/>
                </a:solidFill>
                <a:cs typeface="Helvetica" panose="020B0604020202020204" pitchFamily="34" charset="0"/>
              </a:rPr>
              <a:t>Alabama’s Legislative Process</a:t>
            </a:r>
            <a:endParaRPr lang="en-US" altLang="en-US" sz="4600" b="1" dirty="0" smtClean="0">
              <a:solidFill>
                <a:srgbClr val="3F1159"/>
              </a:solidFill>
              <a:cs typeface="Helvetica" panose="020B0604020202020204" pitchFamily="34" charset="0"/>
            </a:endParaRP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870200"/>
            <a:ext cx="58166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-22578" y="152400"/>
            <a:ext cx="9144000" cy="1034513"/>
            <a:chOff x="0" y="307771"/>
            <a:chExt cx="9144000" cy="10345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5783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438" y="1549400"/>
            <a:ext cx="84931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600" b="1" smtClean="0">
                <a:solidFill>
                  <a:srgbClr val="3F1159"/>
                </a:solidFill>
                <a:cs typeface="Helvetica" panose="020B0604020202020204" pitchFamily="34" charset="0"/>
              </a:rPr>
              <a:t>The Alabama Legislature</a:t>
            </a:r>
            <a:endParaRPr lang="en-US" altLang="en-US" sz="4600" b="1" dirty="0" smtClean="0">
              <a:solidFill>
                <a:srgbClr val="3F1159"/>
              </a:solidFill>
              <a:cs typeface="Helvetica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28282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332038"/>
            <a:ext cx="1590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358900" y="3962400"/>
          <a:ext cx="5918200" cy="144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46400"/>
              </a:tblGrid>
              <a:tr h="4166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Senate</a:t>
                      </a:r>
                      <a:endParaRPr lang="en-US" sz="18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House of Representatives</a:t>
                      </a:r>
                      <a:endParaRPr lang="en-US" sz="1800" dirty="0"/>
                    </a:p>
                  </a:txBody>
                  <a:tcPr marT="45731" marB="45731"/>
                </a:tc>
              </a:tr>
              <a:tr h="6538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Lt. Governor</a:t>
                      </a:r>
                    </a:p>
                    <a:p>
                      <a:pPr algn="ctr"/>
                      <a:r>
                        <a:rPr lang="en-US" sz="1800" dirty="0" smtClean="0"/>
                        <a:t>President Pro Tem</a:t>
                      </a:r>
                      <a:endParaRPr lang="en-US" sz="18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Speaker of the House</a:t>
                      </a:r>
                    </a:p>
                    <a:p>
                      <a:pPr algn="ctr"/>
                      <a:r>
                        <a:rPr lang="en-US" sz="1800" dirty="0" smtClean="0"/>
                        <a:t>Speaker</a:t>
                      </a:r>
                      <a:r>
                        <a:rPr lang="en-US" sz="1800" baseline="0" dirty="0" smtClean="0"/>
                        <a:t> Pro Tem</a:t>
                      </a:r>
                      <a:endParaRPr lang="en-US" sz="1800" dirty="0"/>
                    </a:p>
                  </a:txBody>
                  <a:tcPr marT="45731" marB="45731"/>
                </a:tc>
              </a:tr>
              <a:tr h="378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 Members</a:t>
                      </a:r>
                      <a:endParaRPr lang="en-US" sz="1800" dirty="0"/>
                    </a:p>
                  </a:txBody>
                  <a:tcPr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105 Members</a:t>
                      </a:r>
                      <a:endParaRPr lang="en-US" sz="1800" dirty="0"/>
                    </a:p>
                  </a:txBody>
                  <a:tcPr marT="45731" marB="45731"/>
                </a:tc>
              </a:tr>
            </a:tbl>
          </a:graphicData>
        </a:graphic>
      </p:graphicFrame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533400" y="5638799"/>
            <a:ext cx="5915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/>
              <a:t>*Serving in the legislature is a Part-Time position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/>
              <a:t>*No term limits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/>
              <a:t>*State-wide elections every 4 years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0" y="108132"/>
            <a:ext cx="9144000" cy="1034513"/>
            <a:chOff x="0" y="307771"/>
            <a:chExt cx="9144000" cy="103451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5152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23838" y="1725613"/>
            <a:ext cx="8493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600" b="1" smtClean="0">
                <a:solidFill>
                  <a:srgbClr val="3F1159"/>
                </a:solidFill>
                <a:cs typeface="Helvetica" panose="020B0604020202020204" pitchFamily="34" charset="0"/>
              </a:rPr>
              <a:t>Alabama’s Legislative Session</a:t>
            </a:r>
            <a:endParaRPr lang="en-US" altLang="en-US" sz="4600" b="1" dirty="0" smtClean="0">
              <a:solidFill>
                <a:srgbClr val="3F1159"/>
              </a:solidFill>
              <a:cs typeface="Helvetica" panose="020B0604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-209550" y="2790825"/>
            <a:ext cx="93535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Limited to 30 legislative days within 105 calendar days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Tuesday/Thursday are typically legislative meeting days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Wednesday usually committee meetings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Public Hearings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Special sessions may be called by the Governor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22" y="152400"/>
            <a:ext cx="9144000" cy="1034513"/>
            <a:chOff x="0" y="307771"/>
            <a:chExt cx="9144000" cy="10345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950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438" y="1695450"/>
            <a:ext cx="84931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600" b="1" smtClean="0">
                <a:solidFill>
                  <a:srgbClr val="3F1159"/>
                </a:solidFill>
                <a:cs typeface="Helvetica" panose="020B0604020202020204" pitchFamily="34" charset="0"/>
              </a:rPr>
              <a:t>Legislative Committees</a:t>
            </a:r>
            <a:endParaRPr lang="en-US" altLang="en-US" sz="4600" b="1" dirty="0" smtClean="0">
              <a:solidFill>
                <a:srgbClr val="3F1159"/>
              </a:solidFill>
              <a:cs typeface="Helvetica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57200" y="2752725"/>
            <a:ext cx="82296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Divides up work at the Legislature</a:t>
            </a:r>
          </a:p>
          <a:p>
            <a:pPr marL="914400" lvl="1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24 Committees in the Senate</a:t>
            </a:r>
          </a:p>
          <a:p>
            <a:pPr marL="914400" lvl="1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31 Committees in the House of Representatives    </a:t>
            </a:r>
          </a:p>
          <a:p>
            <a:pPr marL="914400" lvl="1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Committee Meetings are open to the public</a:t>
            </a:r>
          </a:p>
          <a:p>
            <a:pPr marL="914400" lvl="1" indent="-4572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Usually held on Wednesdays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307771"/>
            <a:ext cx="9144000" cy="1034513"/>
            <a:chOff x="0" y="307771"/>
            <a:chExt cx="9144000" cy="10345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44" y="307771"/>
              <a:ext cx="3232856" cy="8203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99515"/>
              <a:ext cx="9144000" cy="142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5157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buFont typeface="Arial" pitchFamily="34" charset="0"/>
          <a:buChar char="•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10600</TotalTime>
  <Words>602</Words>
  <Application>Microsoft Office PowerPoint</Application>
  <PresentationFormat>On-screen Show (4:3)</PresentationFormat>
  <Paragraphs>148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</vt:lpstr>
      <vt:lpstr>Franklin Gothic Heavy</vt:lpstr>
      <vt:lpstr>Georgia</vt:lpstr>
      <vt:lpstr>Helvetica</vt:lpstr>
      <vt:lpstr>Times New Roman</vt:lpstr>
      <vt:lpstr>Wingdings 2</vt:lpstr>
      <vt:lpstr>Office Theme</vt:lpstr>
      <vt:lpstr>Advocating for Alabama’s Children Since 1992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Rhonda Mann</dc:creator>
  <cp:lastModifiedBy>btsadmin</cp:lastModifiedBy>
  <cp:revision>592</cp:revision>
  <cp:lastPrinted>2017-02-24T21:14:27Z</cp:lastPrinted>
  <dcterms:created xsi:type="dcterms:W3CDTF">2009-01-21T16:01:22Z</dcterms:created>
  <dcterms:modified xsi:type="dcterms:W3CDTF">2017-02-24T21:14:54Z</dcterms:modified>
</cp:coreProperties>
</file>