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86" r:id="rId3"/>
    <p:sldId id="257" r:id="rId4"/>
    <p:sldId id="258" r:id="rId5"/>
    <p:sldId id="270" r:id="rId6"/>
    <p:sldId id="259" r:id="rId7"/>
    <p:sldId id="260" r:id="rId8"/>
    <p:sldId id="261" r:id="rId9"/>
    <p:sldId id="272" r:id="rId10"/>
    <p:sldId id="271" r:id="rId11"/>
    <p:sldId id="262" r:id="rId12"/>
    <p:sldId id="274" r:id="rId13"/>
    <p:sldId id="263" r:id="rId14"/>
    <p:sldId id="275" r:id="rId15"/>
    <p:sldId id="266" r:id="rId16"/>
    <p:sldId id="273" r:id="rId17"/>
    <p:sldId id="267" r:id="rId18"/>
    <p:sldId id="268" r:id="rId19"/>
    <p:sldId id="279" r:id="rId20"/>
    <p:sldId id="280" r:id="rId21"/>
    <p:sldId id="281" r:id="rId22"/>
    <p:sldId id="282" r:id="rId23"/>
    <p:sldId id="277" r:id="rId24"/>
    <p:sldId id="283" r:id="rId25"/>
    <p:sldId id="285" r:id="rId26"/>
    <p:sldId id="287" r:id="rId27"/>
    <p:sldId id="269" r:id="rId28"/>
    <p:sldId id="276" r:id="rId29"/>
    <p:sldId id="290" r:id="rId30"/>
    <p:sldId id="288" r:id="rId31"/>
    <p:sldId id="295" r:id="rId32"/>
    <p:sldId id="289" r:id="rId33"/>
    <p:sldId id="291" r:id="rId34"/>
    <p:sldId id="292" r:id="rId35"/>
    <p:sldId id="293" r:id="rId36"/>
    <p:sldId id="294" r:id="rId37"/>
    <p:sldId id="296" r:id="rId38"/>
    <p:sldId id="297" r:id="rId39"/>
    <p:sldId id="298" r:id="rId40"/>
    <p:sldId id="299" r:id="rId41"/>
    <p:sldId id="300" r:id="rId42"/>
    <p:sldId id="306" r:id="rId43"/>
    <p:sldId id="301" r:id="rId44"/>
    <p:sldId id="302" r:id="rId45"/>
    <p:sldId id="305" r:id="rId46"/>
    <p:sldId id="303" r:id="rId47"/>
    <p:sldId id="304"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p:cViewPr varScale="1">
        <p:scale>
          <a:sx n="72" d="100"/>
          <a:sy n="72" d="100"/>
        </p:scale>
        <p:origin x="126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Daily Servings of Fruit &amp; Vegetables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BC1-4450-A96A-179F82CD117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BC1-4450-A96A-179F82CD117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C1-4450-A96A-179F82CD117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BC1-4450-A96A-179F82CD117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0BC1-4450-A96A-179F82CD117F}"/>
              </c:ext>
            </c:extLst>
          </c:dPt>
          <c:cat>
            <c:strRef>
              <c:f>Sheet1!$A$2:$A$6</c:f>
              <c:strCache>
                <c:ptCount val="5"/>
                <c:pt idx="0">
                  <c:v>0</c:v>
                </c:pt>
                <c:pt idx="1">
                  <c:v>1</c:v>
                </c:pt>
                <c:pt idx="2">
                  <c:v>2 or 3</c:v>
                </c:pt>
                <c:pt idx="3">
                  <c:v>4 or 5</c:v>
                </c:pt>
                <c:pt idx="4">
                  <c:v>More than 5</c:v>
                </c:pt>
              </c:strCache>
            </c:strRef>
          </c:cat>
          <c:val>
            <c:numRef>
              <c:f>Sheet1!$B$2:$B$6</c:f>
              <c:numCache>
                <c:formatCode>0%</c:formatCode>
                <c:ptCount val="5"/>
                <c:pt idx="0" formatCode="0.00%">
                  <c:v>0</c:v>
                </c:pt>
                <c:pt idx="1">
                  <c:v>0.31</c:v>
                </c:pt>
                <c:pt idx="2">
                  <c:v>0.8</c:v>
                </c:pt>
                <c:pt idx="3">
                  <c:v>0.1</c:v>
                </c:pt>
                <c:pt idx="4">
                  <c:v>0.05</c:v>
                </c:pt>
              </c:numCache>
            </c:numRef>
          </c:val>
          <c:extLst>
            <c:ext xmlns:c16="http://schemas.microsoft.com/office/drawing/2014/chart" uri="{C3380CC4-5D6E-409C-BE32-E72D297353CC}">
              <c16:uniqueId val="{0000000A-0BC1-4450-A96A-179F82CD117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8EACB-0EF4-47F9-B04A-DF7E62981123}" type="datetimeFigureOut">
              <a:rPr lang="en-US" smtClean="0"/>
              <a:pPr/>
              <a:t>3/2/2017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EA8675-54CA-48C3-9E81-EC4A6B72480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 We need energy for daily activities, a major reasons why children need</a:t>
            </a:r>
            <a:r>
              <a:rPr lang="en-US" baseline="0" dirty="0"/>
              <a:t> to eat breakfast before engaging in learning activities. The brain and body has difficulty operating on an empty tank or </a:t>
            </a:r>
            <a:r>
              <a:rPr lang="en-US" dirty="0"/>
              <a:t>on</a:t>
            </a:r>
            <a:r>
              <a:rPr lang="en-US" baseline="0" dirty="0"/>
              <a:t> insufficient or poor quality fuel. </a:t>
            </a:r>
            <a:endParaRPr lang="en-US" dirty="0"/>
          </a:p>
        </p:txBody>
      </p:sp>
      <p:sp>
        <p:nvSpPr>
          <p:cNvPr id="4" name="Slide Number Placeholder 3"/>
          <p:cNvSpPr>
            <a:spLocks noGrp="1"/>
          </p:cNvSpPr>
          <p:nvPr>
            <p:ph type="sldNum" sz="quarter" idx="10"/>
          </p:nvPr>
        </p:nvSpPr>
        <p:spPr/>
        <p:txBody>
          <a:bodyPr/>
          <a:lstStyle/>
          <a:p>
            <a:fld id="{99EA8675-54CA-48C3-9E81-EC4A6B72480B}" type="slidenum">
              <a:rPr lang="en-US" smtClean="0"/>
              <a:pPr/>
              <a:t>10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9EA8675-54CA-48C3-9E81-EC4A6B72480B}" type="slidenum">
              <a:rPr lang="en-US" smtClean="0"/>
              <a:pPr/>
              <a:t>28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google.com/url?sa=i&amp;rct=j&amp;q=&amp;esrc=s&amp;source=images&amp;cd=&amp;cad=rja&amp;uact=8&amp;ved=0ahUKEwjg_7-R-rbKAhWHbSYKHQazBAYQjRwIBw&amp;url=http://www.fruitsandveggiesmorematters.org/&amp;psig=AFQjCNH8FDqIrgbj5IK8b1P4wYAai8HtnA&amp;ust=1453329947359709"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happyparenthood.com/parenting/childcare/wp-content/uploads/2012/08/01-neurons_and_connections.jp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happyparenthood.com/parenting/childcare/wp-content/uploads/2012/08/01-early_stages_of_brain_development1.jp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762000"/>
            <a:ext cx="7772400" cy="1470025"/>
          </a:xfrm>
        </p:spPr>
        <p:txBody>
          <a:bodyPr>
            <a:normAutofit/>
          </a:bodyPr>
          <a:lstStyle/>
          <a:p>
            <a:r>
              <a:rPr lang="en-US" sz="4000" b="1" dirty="0">
                <a:solidFill>
                  <a:srgbClr val="7030A0"/>
                </a:solidFill>
                <a:effectLst>
                  <a:outerShdw blurRad="38100" dist="38100" dir="2700000" algn="tl">
                    <a:srgbClr val="000000">
                      <a:alpha val="43137"/>
                    </a:srgbClr>
                  </a:outerShdw>
                </a:effectLst>
                <a:latin typeface="Times New Roman" pitchFamily="18" charset="0"/>
                <a:cs typeface="Times New Roman" pitchFamily="18" charset="0"/>
              </a:rPr>
              <a:t>JOY OF LIVING SERIES</a:t>
            </a:r>
          </a:p>
        </p:txBody>
      </p:sp>
      <p:sp>
        <p:nvSpPr>
          <p:cNvPr id="3" name="Subtitle 2"/>
          <p:cNvSpPr>
            <a:spLocks noGrp="1"/>
          </p:cNvSpPr>
          <p:nvPr>
            <p:ph type="subTitle" idx="1"/>
          </p:nvPr>
        </p:nvSpPr>
        <p:spPr>
          <a:xfrm>
            <a:off x="1371600" y="3276600"/>
            <a:ext cx="6400800" cy="2590800"/>
          </a:xfrm>
        </p:spPr>
        <p:txBody>
          <a:bodyPr>
            <a:normAutofit/>
          </a:bodyPr>
          <a:lstStyle/>
          <a:p>
            <a:r>
              <a:rPr lang="en-US" sz="4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Impact of Hunger on the Health and Development of the Child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and  Learning  in  Children</a:t>
            </a:r>
            <a:endParaRPr lang="en-US" sz="3600" b="1" dirty="0"/>
          </a:p>
        </p:txBody>
      </p:sp>
      <p:sp>
        <p:nvSpPr>
          <p:cNvPr id="3" name="Content Placeholder 2"/>
          <p:cNvSpPr>
            <a:spLocks noGrp="1"/>
          </p:cNvSpPr>
          <p:nvPr>
            <p:ph idx="1"/>
          </p:nvPr>
        </p:nvSpPr>
        <p:spPr>
          <a:xfrm>
            <a:off x="0" y="1066800"/>
            <a:ext cx="5486400" cy="5791200"/>
          </a:xfrm>
        </p:spPr>
        <p:txBody>
          <a:bodyPr>
            <a:normAutofit fontScale="92500" lnSpcReduction="20000"/>
          </a:bodyPr>
          <a:lstStyle/>
          <a:p>
            <a:pPr fontAlgn="base"/>
            <a:r>
              <a:rPr lang="en-US" dirty="0">
                <a:effectLst>
                  <a:outerShdw blurRad="38100" dist="38100" dir="2700000" algn="tl">
                    <a:srgbClr val="000000">
                      <a:alpha val="43137"/>
                    </a:srgbClr>
                  </a:outerShdw>
                </a:effectLst>
                <a:latin typeface="Times New Roman" pitchFamily="18" charset="0"/>
                <a:cs typeface="Times New Roman" pitchFamily="18" charset="0"/>
              </a:rPr>
              <a:t>Glucose is obtained by eating fruits, vegetables, whole grains, nuts and seeds which contain carbohydrates and other essential food substances that can be converted to glucose.</a:t>
            </a:r>
          </a:p>
          <a:p>
            <a:pPr lvl="0" fontAlgn="base"/>
            <a:r>
              <a:rPr lang="en-US" dirty="0">
                <a:effectLst>
                  <a:outerShdw blurRad="38100" dist="38100" dir="2700000" algn="tl">
                    <a:srgbClr val="000000">
                      <a:alpha val="43137"/>
                    </a:srgbClr>
                  </a:outerShdw>
                </a:effectLst>
                <a:latin typeface="Times New Roman" pitchFamily="18" charset="0"/>
                <a:cs typeface="Times New Roman" pitchFamily="18" charset="0"/>
              </a:rPr>
              <a:t>Carbohydrates are also the best source of glucose fuel for the body’s energy and functions.  </a:t>
            </a:r>
          </a:p>
          <a:p>
            <a:pPr lvl="0" fontAlgn="base"/>
            <a:r>
              <a:rPr lang="en-US" dirty="0">
                <a:effectLst>
                  <a:outerShdw blurRad="38100" dist="38100" dir="2700000" algn="tl">
                    <a:srgbClr val="000000">
                      <a:alpha val="43137"/>
                    </a:srgbClr>
                  </a:outerShdw>
                </a:effectLst>
                <a:latin typeface="Times New Roman" pitchFamily="18" charset="0"/>
                <a:cs typeface="Times New Roman" pitchFamily="18" charset="0"/>
              </a:rPr>
              <a:t>Certain </a:t>
            </a:r>
            <a:r>
              <a:rPr lang="en-US" u="sng" dirty="0">
                <a:effectLst>
                  <a:outerShdw blurRad="38100" dist="38100" dir="2700000" algn="tl">
                    <a:srgbClr val="000000">
                      <a:alpha val="43137"/>
                    </a:srgbClr>
                  </a:outerShdw>
                </a:effectLst>
                <a:latin typeface="Times New Roman" pitchFamily="18" charset="0"/>
                <a:cs typeface="Times New Roman" pitchFamily="18" charset="0"/>
              </a:rPr>
              <a:t>dietary minerals, including magnesium, manganese and iron</a:t>
            </a:r>
            <a:r>
              <a:rPr lang="en-US" dirty="0">
                <a:effectLst>
                  <a:outerShdw blurRad="38100" dist="38100" dir="2700000" algn="tl">
                    <a:srgbClr val="000000">
                      <a:alpha val="43137"/>
                    </a:srgbClr>
                  </a:outerShdw>
                </a:effectLst>
                <a:latin typeface="Times New Roman" pitchFamily="18" charset="0"/>
                <a:cs typeface="Times New Roman" pitchFamily="18" charset="0"/>
              </a:rPr>
              <a:t>, are needed for the body to metabolize glucose optimally. </a:t>
            </a:r>
          </a:p>
          <a:p>
            <a:endParaRPr lang="en-US"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p>
        </p:txBody>
      </p:sp>
      <p:pic>
        <p:nvPicPr>
          <p:cNvPr id="4" name="Picture 2" descr="DSCN1760"/>
          <p:cNvPicPr>
            <a:picLocks noChangeAspect="1" noChangeArrowheads="1"/>
          </p:cNvPicPr>
          <p:nvPr/>
        </p:nvPicPr>
        <p:blipFill>
          <a:blip r:embed="rId3" cstate="print">
            <a:lum bright="-6000" contrast="12000"/>
          </a:blip>
          <a:srcRect/>
          <a:stretch>
            <a:fillRect/>
          </a:stretch>
        </p:blipFill>
        <p:spPr>
          <a:xfrm>
            <a:off x="5486400" y="1143000"/>
            <a:ext cx="3395229" cy="52578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and  Learning  in  Children</a:t>
            </a:r>
            <a:endParaRPr lang="en-US" sz="3600" b="1" dirty="0"/>
          </a:p>
        </p:txBody>
      </p:sp>
      <p:sp>
        <p:nvSpPr>
          <p:cNvPr id="3" name="Content Placeholder 2"/>
          <p:cNvSpPr>
            <a:spLocks noGrp="1"/>
          </p:cNvSpPr>
          <p:nvPr>
            <p:ph idx="1"/>
          </p:nvPr>
        </p:nvSpPr>
        <p:spPr>
          <a:xfrm>
            <a:off x="0" y="990600"/>
            <a:ext cx="4876800" cy="5135563"/>
          </a:xfrm>
        </p:spPr>
        <p:txBody>
          <a:bodyPr>
            <a:normAutofit/>
          </a:bodyPr>
          <a:lstStyle/>
          <a:p>
            <a:endParaRPr lang="en-US" dirty="0"/>
          </a:p>
          <a:p>
            <a:endParaRPr lang="en-US" dirty="0"/>
          </a:p>
        </p:txBody>
      </p:sp>
      <p:sp>
        <p:nvSpPr>
          <p:cNvPr id="4" name="Rectangle 3"/>
          <p:cNvSpPr/>
          <p:nvPr/>
        </p:nvSpPr>
        <p:spPr>
          <a:xfrm>
            <a:off x="0" y="990601"/>
            <a:ext cx="7848600" cy="6494085"/>
          </a:xfrm>
          <a:prstGeom prst="rect">
            <a:avLst/>
          </a:prstGeom>
        </p:spPr>
        <p:txBody>
          <a:bodyPr wrap="square">
            <a:spAutoFit/>
          </a:bodyPr>
          <a:lstStyle/>
          <a:p>
            <a:pPr>
              <a:buFont typeface="Arial" pitchFamily="34" charset="0"/>
              <a:buChar char="•"/>
            </a:pPr>
            <a:r>
              <a:rPr lang="en-US" sz="3200" dirty="0">
                <a:effectLst>
                  <a:outerShdw blurRad="38100" dist="38100" dir="2700000" algn="tl">
                    <a:srgbClr val="000000">
                      <a:alpha val="43137"/>
                    </a:srgbClr>
                  </a:outerShdw>
                </a:effectLst>
                <a:latin typeface="Times New Roman" pitchFamily="18" charset="0"/>
                <a:cs typeface="Times New Roman" pitchFamily="18" charset="0"/>
              </a:rPr>
              <a:t>B-complex vitamins , trace minerals and </a:t>
            </a:r>
            <a:br>
              <a:rPr lang="en-US" sz="3200" dirty="0">
                <a:effectLst>
                  <a:outerShdw blurRad="38100" dist="38100" dir="2700000" algn="tl">
                    <a:srgbClr val="000000">
                      <a:alpha val="43137"/>
                    </a:srgbClr>
                  </a:outerShdw>
                </a:effectLst>
                <a:latin typeface="Times New Roman" pitchFamily="18" charset="0"/>
                <a:cs typeface="Times New Roman" pitchFamily="18" charset="0"/>
              </a:rPr>
            </a:br>
            <a:r>
              <a:rPr lang="en-US" sz="3200" dirty="0">
                <a:effectLst>
                  <a:outerShdw blurRad="38100" dist="38100" dir="2700000" algn="tl">
                    <a:srgbClr val="000000">
                      <a:alpha val="43137"/>
                    </a:srgbClr>
                  </a:outerShdw>
                </a:effectLst>
                <a:latin typeface="Times New Roman" pitchFamily="18" charset="0"/>
                <a:cs typeface="Times New Roman" pitchFamily="18" charset="0"/>
              </a:rPr>
              <a:t>  other nutrients work within the cells to </a:t>
            </a:r>
            <a:br>
              <a:rPr lang="en-US" sz="3200" dirty="0">
                <a:effectLst>
                  <a:outerShdw blurRad="38100" dist="38100" dir="2700000" algn="tl">
                    <a:srgbClr val="000000">
                      <a:alpha val="43137"/>
                    </a:srgbClr>
                  </a:outerShdw>
                </a:effectLst>
                <a:latin typeface="Times New Roman" pitchFamily="18" charset="0"/>
                <a:cs typeface="Times New Roman" pitchFamily="18" charset="0"/>
              </a:rPr>
            </a:br>
            <a:r>
              <a:rPr lang="en-US" sz="3200" dirty="0">
                <a:effectLst>
                  <a:outerShdw blurRad="38100" dist="38100" dir="2700000" algn="tl">
                    <a:srgbClr val="000000">
                      <a:alpha val="43137"/>
                    </a:srgbClr>
                  </a:outerShdw>
                </a:effectLst>
                <a:latin typeface="Times New Roman" pitchFamily="18" charset="0"/>
                <a:cs typeface="Times New Roman" pitchFamily="18" charset="0"/>
              </a:rPr>
              <a:t>  produce ATP. The best fats to consume </a:t>
            </a:r>
          </a:p>
          <a:p>
            <a:r>
              <a:rPr lang="en-US" sz="3200" dirty="0">
                <a:effectLst>
                  <a:outerShdw blurRad="38100" dist="38100" dir="2700000" algn="tl">
                    <a:srgbClr val="000000">
                      <a:alpha val="43137"/>
                    </a:srgbClr>
                  </a:outerShdw>
                </a:effectLst>
                <a:latin typeface="Times New Roman" pitchFamily="18" charset="0"/>
                <a:cs typeface="Times New Roman" pitchFamily="18" charset="0"/>
              </a:rPr>
              <a:t>  are omega-3 oils from fish, nuts, Chia</a:t>
            </a:r>
            <a:br>
              <a:rPr lang="en-US" sz="3200" dirty="0">
                <a:effectLst>
                  <a:outerShdw blurRad="38100" dist="38100" dir="2700000" algn="tl">
                    <a:srgbClr val="000000">
                      <a:alpha val="43137"/>
                    </a:srgbClr>
                  </a:outerShdw>
                </a:effectLst>
                <a:latin typeface="Times New Roman" pitchFamily="18" charset="0"/>
                <a:cs typeface="Times New Roman" pitchFamily="18" charset="0"/>
              </a:rPr>
            </a:br>
            <a:r>
              <a:rPr lang="en-US" sz="3200" dirty="0">
                <a:effectLst>
                  <a:outerShdw blurRad="38100" dist="38100" dir="2700000" algn="tl">
                    <a:srgbClr val="000000">
                      <a:alpha val="43137"/>
                    </a:srgbClr>
                  </a:outerShdw>
                </a:effectLst>
                <a:latin typeface="Times New Roman" pitchFamily="18" charset="0"/>
                <a:cs typeface="Times New Roman" pitchFamily="18" charset="0"/>
              </a:rPr>
              <a:t>  seeds and flax meal/seeds and dark leafy </a:t>
            </a:r>
            <a:br>
              <a:rPr lang="en-US" sz="3200" dirty="0">
                <a:effectLst>
                  <a:outerShdw blurRad="38100" dist="38100" dir="2700000" algn="tl">
                    <a:srgbClr val="000000">
                      <a:alpha val="43137"/>
                    </a:srgbClr>
                  </a:outerShdw>
                </a:effectLst>
                <a:latin typeface="Times New Roman" pitchFamily="18" charset="0"/>
                <a:cs typeface="Times New Roman" pitchFamily="18" charset="0"/>
              </a:rPr>
            </a:br>
            <a:r>
              <a:rPr lang="en-US" sz="3200" dirty="0">
                <a:effectLst>
                  <a:outerShdw blurRad="38100" dist="38100" dir="2700000" algn="tl">
                    <a:srgbClr val="000000">
                      <a:alpha val="43137"/>
                    </a:srgbClr>
                  </a:outerShdw>
                </a:effectLst>
                <a:latin typeface="Times New Roman" pitchFamily="18" charset="0"/>
                <a:cs typeface="Times New Roman" pitchFamily="18" charset="0"/>
              </a:rPr>
              <a:t>  greens and monounsaturated oils. </a:t>
            </a:r>
          </a:p>
          <a:p>
            <a:pPr>
              <a:buFont typeface="Arial" pitchFamily="34" charset="0"/>
              <a:buChar char="•"/>
            </a:pPr>
            <a:r>
              <a:rPr lang="en-US" sz="3200" dirty="0">
                <a:effectLst>
                  <a:outerShdw blurRad="38100" dist="38100" dir="2700000" algn="tl">
                    <a:srgbClr val="000000">
                      <a:alpha val="43137"/>
                    </a:srgbClr>
                  </a:outerShdw>
                </a:effectLst>
                <a:latin typeface="Times New Roman" pitchFamily="18" charset="0"/>
                <a:cs typeface="Times New Roman" pitchFamily="18" charset="0"/>
              </a:rPr>
              <a:t>Fruits provide the carbohydrates and </a:t>
            </a:r>
            <a:br>
              <a:rPr lang="en-US" sz="3200" dirty="0">
                <a:effectLst>
                  <a:outerShdw blurRad="38100" dist="38100" dir="2700000" algn="tl">
                    <a:srgbClr val="000000">
                      <a:alpha val="43137"/>
                    </a:srgbClr>
                  </a:outerShdw>
                </a:effectLst>
                <a:latin typeface="Times New Roman" pitchFamily="18" charset="0"/>
                <a:cs typeface="Times New Roman" pitchFamily="18" charset="0"/>
              </a:rPr>
            </a:br>
            <a:r>
              <a:rPr lang="en-US" sz="3200" dirty="0">
                <a:effectLst>
                  <a:outerShdw blurRad="38100" dist="38100" dir="2700000" algn="tl">
                    <a:srgbClr val="000000">
                      <a:alpha val="43137"/>
                    </a:srgbClr>
                  </a:outerShdw>
                </a:effectLst>
                <a:latin typeface="Times New Roman" pitchFamily="18" charset="0"/>
                <a:cs typeface="Times New Roman" pitchFamily="18" charset="0"/>
              </a:rPr>
              <a:t> fiber needed for a well-balanced, nutrient-</a:t>
            </a:r>
            <a:br>
              <a:rPr lang="en-US" sz="3200" dirty="0">
                <a:effectLst>
                  <a:outerShdw blurRad="38100" dist="38100" dir="2700000" algn="tl">
                    <a:srgbClr val="000000">
                      <a:alpha val="43137"/>
                    </a:srgbClr>
                  </a:outerShdw>
                </a:effectLst>
                <a:latin typeface="Times New Roman" pitchFamily="18" charset="0"/>
                <a:cs typeface="Times New Roman" pitchFamily="18" charset="0"/>
              </a:rPr>
            </a:br>
            <a:r>
              <a:rPr lang="en-US" sz="3200" dirty="0">
                <a:effectLst>
                  <a:outerShdw blurRad="38100" dist="38100" dir="2700000" algn="tl">
                    <a:srgbClr val="000000">
                      <a:alpha val="43137"/>
                    </a:srgbClr>
                  </a:outerShdw>
                </a:effectLst>
                <a:latin typeface="Times New Roman" pitchFamily="18" charset="0"/>
                <a:cs typeface="Times New Roman" pitchFamily="18" charset="0"/>
              </a:rPr>
              <a:t> dense diet. Provide your children with a </a:t>
            </a:r>
          </a:p>
          <a:p>
            <a:r>
              <a:rPr lang="en-US" sz="3200" dirty="0">
                <a:effectLst>
                  <a:outerShdw blurRad="38100" dist="38100" dir="2700000" algn="tl">
                    <a:srgbClr val="000000">
                      <a:alpha val="43137"/>
                    </a:srgbClr>
                  </a:outerShdw>
                </a:effectLst>
                <a:latin typeface="Times New Roman" pitchFamily="18" charset="0"/>
                <a:cs typeface="Times New Roman" pitchFamily="18" charset="0"/>
              </a:rPr>
              <a:t> well-balanced diet full of fruits, vegetables,  </a:t>
            </a:r>
            <a:br>
              <a:rPr lang="en-US" sz="3200" dirty="0">
                <a:effectLst>
                  <a:outerShdw blurRad="38100" dist="38100" dir="2700000" algn="tl">
                    <a:srgbClr val="000000">
                      <a:alpha val="43137"/>
                    </a:srgbClr>
                  </a:outerShdw>
                </a:effectLst>
                <a:latin typeface="Times New Roman" pitchFamily="18" charset="0"/>
                <a:cs typeface="Times New Roman" pitchFamily="18" charset="0"/>
              </a:rPr>
            </a:br>
            <a:r>
              <a:rPr lang="en-US" sz="3200" dirty="0">
                <a:effectLst>
                  <a:outerShdw blurRad="38100" dist="38100" dir="2700000" algn="tl">
                    <a:srgbClr val="000000">
                      <a:alpha val="43137"/>
                    </a:srgbClr>
                  </a:outerShdw>
                </a:effectLst>
                <a:latin typeface="Times New Roman" pitchFamily="18" charset="0"/>
                <a:cs typeface="Times New Roman" pitchFamily="18" charset="0"/>
              </a:rPr>
              <a:t> and whole grains to meet nutritional needs without consuming  empty calories.</a:t>
            </a:r>
          </a:p>
          <a:p>
            <a:pPr>
              <a:buFont typeface="Arial" pitchFamily="34" charset="0"/>
              <a:buChar char="•"/>
            </a:pPr>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descr="Adequate iron and fat are crucial for proper brain development in 1- to 2- Year Olds"/>
          <p:cNvPicPr/>
          <p:nvPr/>
        </p:nvPicPr>
        <p:blipFill>
          <a:blip r:embed="rId2" cstate="print"/>
          <a:srcRect/>
          <a:stretch>
            <a:fillRect/>
          </a:stretch>
        </p:blipFill>
        <p:spPr bwMode="auto">
          <a:xfrm>
            <a:off x="7162800" y="990600"/>
            <a:ext cx="1981200" cy="2667000"/>
          </a:xfrm>
          <a:prstGeom prst="rect">
            <a:avLst/>
          </a:prstGeom>
          <a:noFill/>
          <a:ln w="9525">
            <a:noFill/>
            <a:miter lim="800000"/>
            <a:headEnd/>
            <a:tailEnd/>
          </a:ln>
        </p:spPr>
      </p:pic>
      <p:pic>
        <p:nvPicPr>
          <p:cNvPr id="7" name="Picture 6" descr="Four year olds need about 1,200 to 1,400 calories daily."/>
          <p:cNvPicPr/>
          <p:nvPr/>
        </p:nvPicPr>
        <p:blipFill>
          <a:blip r:embed="rId3" cstate="print"/>
          <a:srcRect/>
          <a:stretch>
            <a:fillRect/>
          </a:stretch>
        </p:blipFill>
        <p:spPr bwMode="auto">
          <a:xfrm>
            <a:off x="7162800" y="3810000"/>
            <a:ext cx="1981200" cy="25146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t>
            </a:r>
            <a:b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and  Learning  in  Children</a:t>
            </a:r>
            <a:endParaRPr lang="en-US" sz="3600" dirty="0"/>
          </a:p>
        </p:txBody>
      </p:sp>
      <p:sp>
        <p:nvSpPr>
          <p:cNvPr id="3" name="Content Placeholder 2"/>
          <p:cNvSpPr>
            <a:spLocks noGrp="1"/>
          </p:cNvSpPr>
          <p:nvPr>
            <p:ph idx="1"/>
          </p:nvPr>
        </p:nvSpPr>
        <p:spPr>
          <a:xfrm>
            <a:off x="0" y="1143000"/>
            <a:ext cx="5562600" cy="5715000"/>
          </a:xfrm>
        </p:spPr>
        <p:txBody>
          <a:bodyPr>
            <a:normAutofit/>
          </a:bodyPr>
          <a:lstStyle/>
          <a:p>
            <a:endParaRPr lang="en-US" dirty="0">
              <a:effectLst>
                <a:outerShdw blurRad="38100" dist="38100" dir="2700000" algn="tl">
                  <a:srgbClr val="000000">
                    <a:alpha val="43137"/>
                  </a:srgbClr>
                </a:outerShdw>
              </a:effectLst>
              <a:latin typeface="Times New Roman" pitchFamily="18" charset="0"/>
              <a:cs typeface="Times New Roman" pitchFamily="18" charset="0"/>
            </a:endParaRPr>
          </a:p>
          <a:p>
            <a:r>
              <a:rPr lang="en-US" dirty="0">
                <a:effectLst>
                  <a:outerShdw blurRad="38100" dist="38100" dir="2700000" algn="tl">
                    <a:srgbClr val="000000">
                      <a:alpha val="43137"/>
                    </a:srgbClr>
                  </a:outerShdw>
                </a:effectLst>
                <a:latin typeface="Times New Roman" pitchFamily="18" charset="0"/>
                <a:cs typeface="Times New Roman" pitchFamily="18" charset="0"/>
              </a:rPr>
              <a:t>Infants and young children have special nutritional needs due to the fact that they are growing and developing neurologically and physiologically at a  rapid rate</a:t>
            </a:r>
          </a:p>
          <a:p>
            <a:r>
              <a:rPr lang="en-US" dirty="0">
                <a:effectLst>
                  <a:outerShdw blurRad="38100" dist="38100" dir="2700000" algn="tl">
                    <a:srgbClr val="000000">
                      <a:alpha val="43137"/>
                    </a:srgbClr>
                  </a:outerShdw>
                </a:effectLst>
                <a:latin typeface="Times New Roman" pitchFamily="18" charset="0"/>
                <a:cs typeface="Times New Roman" pitchFamily="18" charset="0"/>
              </a:rPr>
              <a:t> Lack of these nutrients can cause retardation, slow growth, poor cognition and alertness in the child. </a:t>
            </a:r>
          </a:p>
          <a:p>
            <a:endParaRPr lang="en-US" sz="3600"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sz="3600" dirty="0"/>
          </a:p>
        </p:txBody>
      </p:sp>
      <p:pic>
        <p:nvPicPr>
          <p:cNvPr id="4" name="Picture 3" descr="http://faculty.washington.edu/chudler/gif/foodb.gif"/>
          <p:cNvPicPr/>
          <p:nvPr/>
        </p:nvPicPr>
        <p:blipFill>
          <a:blip r:embed="rId2" cstate="print"/>
          <a:srcRect/>
          <a:stretch>
            <a:fillRect/>
          </a:stretch>
        </p:blipFill>
        <p:spPr bwMode="auto">
          <a:xfrm>
            <a:off x="6019800" y="2286000"/>
            <a:ext cx="2133600" cy="2362200"/>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t>
            </a:r>
            <a:b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and  Learning  in  Children and Teens</a:t>
            </a:r>
            <a:endParaRPr lang="en-US" sz="3600" b="1" dirty="0"/>
          </a:p>
        </p:txBody>
      </p:sp>
      <p:sp>
        <p:nvSpPr>
          <p:cNvPr id="3" name="Content Placeholder 2"/>
          <p:cNvSpPr>
            <a:spLocks noGrp="1"/>
          </p:cNvSpPr>
          <p:nvPr>
            <p:ph idx="1"/>
          </p:nvPr>
        </p:nvSpPr>
        <p:spPr>
          <a:xfrm>
            <a:off x="0" y="914400"/>
            <a:ext cx="4648200" cy="5943600"/>
          </a:xfrm>
        </p:spPr>
        <p:txBody>
          <a:bodyPr>
            <a:normAutofit fontScale="92500" lnSpcReduction="10000"/>
          </a:bodyPr>
          <a:lstStyle/>
          <a:p>
            <a:pPr>
              <a:buNone/>
            </a:pPr>
            <a:r>
              <a:rPr lang="en-US" sz="3800" b="1" dirty="0">
                <a:effectLst>
                  <a:outerShdw blurRad="38100" dist="38100" dir="2700000" algn="tl">
                    <a:srgbClr val="000000">
                      <a:alpha val="43137"/>
                    </a:srgbClr>
                  </a:outerShdw>
                </a:effectLst>
                <a:latin typeface="Times New Roman" pitchFamily="18" charset="0"/>
                <a:cs typeface="Times New Roman" pitchFamily="18" charset="0"/>
              </a:rPr>
              <a:t>   Protein – all foods have some amount of protein in them. </a:t>
            </a:r>
          </a:p>
          <a:p>
            <a:r>
              <a:rPr lang="en-US" dirty="0">
                <a:effectLst>
                  <a:outerShdw blurRad="38100" dist="38100" dir="2700000" algn="tl">
                    <a:srgbClr val="000000">
                      <a:alpha val="43137"/>
                    </a:srgbClr>
                  </a:outerShdw>
                </a:effectLst>
                <a:latin typeface="Times New Roman" pitchFamily="18" charset="0"/>
                <a:cs typeface="Times New Roman" pitchFamily="18" charset="0"/>
              </a:rPr>
              <a:t>Children’s developing brains need protein, especially amino acids, to make neurotransmitters. </a:t>
            </a:r>
          </a:p>
          <a:p>
            <a:r>
              <a:rPr lang="en-US" dirty="0">
                <a:effectLst>
                  <a:outerShdw blurRad="38100" dist="38100" dir="2700000" algn="tl">
                    <a:srgbClr val="000000">
                      <a:alpha val="43137"/>
                    </a:srgbClr>
                  </a:outerShdw>
                </a:effectLst>
                <a:latin typeface="Times New Roman" pitchFamily="18" charset="0"/>
                <a:cs typeface="Times New Roman" pitchFamily="18" charset="0"/>
              </a:rPr>
              <a:t>Neurotransmitters are chemical  substances that allow brain cells to communicate with each other. </a:t>
            </a:r>
          </a:p>
        </p:txBody>
      </p:sp>
      <p:pic>
        <p:nvPicPr>
          <p:cNvPr id="4" name="Picture 11" descr="beans"/>
          <p:cNvPicPr>
            <a:picLocks noChangeAspect="1" noChangeArrowheads="1"/>
          </p:cNvPicPr>
          <p:nvPr/>
        </p:nvPicPr>
        <p:blipFill>
          <a:blip r:embed="rId2" cstate="print"/>
          <a:srcRect r="16000"/>
          <a:stretch>
            <a:fillRect/>
          </a:stretch>
        </p:blipFill>
        <p:spPr bwMode="auto">
          <a:xfrm>
            <a:off x="4724400" y="4114800"/>
            <a:ext cx="2057400" cy="2743200"/>
          </a:xfrm>
          <a:prstGeom prst="rect">
            <a:avLst/>
          </a:prstGeom>
          <a:noFill/>
          <a:ln w="19050">
            <a:solidFill>
              <a:schemeClr val="bg1"/>
            </a:solidFill>
            <a:miter lim="800000"/>
            <a:headEnd/>
            <a:tailEnd/>
          </a:ln>
        </p:spPr>
      </p:pic>
      <p:pic>
        <p:nvPicPr>
          <p:cNvPr id="5" name="Picture 6" descr="S:\Organizational Identity\Photography\vegetables iStock_000003223703XSmall.jpg"/>
          <p:cNvPicPr>
            <a:picLocks noChangeAspect="1" noChangeArrowheads="1"/>
          </p:cNvPicPr>
          <p:nvPr/>
        </p:nvPicPr>
        <p:blipFill>
          <a:blip r:embed="rId3" cstate="print"/>
          <a:srcRect/>
          <a:stretch>
            <a:fillRect/>
          </a:stretch>
        </p:blipFill>
        <p:spPr bwMode="auto">
          <a:xfrm>
            <a:off x="4724400" y="990600"/>
            <a:ext cx="4144963" cy="3108325"/>
          </a:xfrm>
          <a:prstGeom prst="rect">
            <a:avLst/>
          </a:prstGeom>
          <a:noFill/>
          <a:ln>
            <a:solidFill>
              <a:schemeClr val="bg1">
                <a:lumMod val="65000"/>
              </a:schemeClr>
            </a:solidFill>
          </a:ln>
        </p:spPr>
      </p:pic>
      <p:pic>
        <p:nvPicPr>
          <p:cNvPr id="6" name="Picture 10" descr="nuts2"/>
          <p:cNvPicPr>
            <a:picLocks noChangeAspect="1" noChangeArrowheads="1"/>
          </p:cNvPicPr>
          <p:nvPr/>
        </p:nvPicPr>
        <p:blipFill>
          <a:blip r:embed="rId4" cstate="print"/>
          <a:srcRect/>
          <a:stretch>
            <a:fillRect/>
          </a:stretch>
        </p:blipFill>
        <p:spPr bwMode="auto">
          <a:xfrm>
            <a:off x="6781800" y="4114800"/>
            <a:ext cx="2057400" cy="2743200"/>
          </a:xfrm>
          <a:prstGeom prst="rect">
            <a:avLst/>
          </a:prstGeom>
          <a:noFill/>
          <a:ln w="19050">
            <a:solidFill>
              <a:srgbClr val="00FFCC"/>
            </a:solid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t>
            </a:r>
            <a:b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and  Learning  in  Children  and Teens</a:t>
            </a:r>
            <a:endParaRPr lang="en-US" sz="3600" dirty="0"/>
          </a:p>
        </p:txBody>
      </p:sp>
      <p:sp>
        <p:nvSpPr>
          <p:cNvPr id="3" name="Content Placeholder 2"/>
          <p:cNvSpPr>
            <a:spLocks noGrp="1"/>
          </p:cNvSpPr>
          <p:nvPr>
            <p:ph idx="1"/>
          </p:nvPr>
        </p:nvSpPr>
        <p:spPr>
          <a:xfrm>
            <a:off x="0" y="1066800"/>
            <a:ext cx="9144000" cy="5791200"/>
          </a:xfrm>
        </p:spPr>
        <p:txBody>
          <a:bodyPr>
            <a:normAutofit/>
          </a:bodyPr>
          <a:lstStyle/>
          <a:p>
            <a:r>
              <a:rPr lang="en-US" dirty="0">
                <a:effectLst>
                  <a:outerShdw blurRad="38100" dist="38100" dir="2700000" algn="tl">
                    <a:srgbClr val="000000">
                      <a:alpha val="43137"/>
                    </a:srgbClr>
                  </a:outerShdw>
                </a:effectLst>
                <a:latin typeface="Times New Roman" pitchFamily="18" charset="0"/>
                <a:cs typeface="Times New Roman" pitchFamily="18" charset="0"/>
              </a:rPr>
              <a:t>For example, the amino acid tryptophan makes the neurotransmitter serotonin which helps your baby and children to sleep.</a:t>
            </a:r>
          </a:p>
          <a:p>
            <a:r>
              <a:rPr lang="en-US" dirty="0">
                <a:effectLst>
                  <a:outerShdw blurRad="38100" dist="38100" dir="2700000" algn="tl">
                    <a:srgbClr val="000000">
                      <a:alpha val="43137"/>
                    </a:srgbClr>
                  </a:outerShdw>
                </a:effectLst>
                <a:latin typeface="Times New Roman" pitchFamily="18" charset="0"/>
                <a:cs typeface="Times New Roman" pitchFamily="18" charset="0"/>
              </a:rPr>
              <a:t>The amino acid tyrosine makes norepinephrine which helps your child stay alert. </a:t>
            </a:r>
            <a:r>
              <a:rPr lang="en-US" u="sng" dirty="0">
                <a:effectLst>
                  <a:outerShdw blurRad="38100" dist="38100" dir="2700000" algn="tl">
                    <a:srgbClr val="000000">
                      <a:alpha val="43137"/>
                    </a:srgbClr>
                  </a:outerShdw>
                </a:effectLst>
                <a:latin typeface="Times New Roman" pitchFamily="18" charset="0"/>
                <a:cs typeface="Times New Roman" pitchFamily="18" charset="0"/>
              </a:rPr>
              <a:t>Infants need 9 to 11 grams of protein daily, toddlers need 13 grams of protein and preschoolers need about 19 grams daily</a:t>
            </a:r>
            <a:r>
              <a:rPr lang="en-US" dirty="0">
                <a:effectLst>
                  <a:outerShdw blurRad="38100" dist="38100" dir="2700000" algn="tl">
                    <a:srgbClr val="000000">
                      <a:alpha val="43137"/>
                    </a:srgbClr>
                  </a:outerShdw>
                </a:effectLst>
                <a:latin typeface="Times New Roman" pitchFamily="18" charset="0"/>
                <a:cs typeface="Times New Roman" pitchFamily="18" charset="0"/>
              </a:rPr>
              <a:t>.</a:t>
            </a:r>
          </a:p>
          <a:p>
            <a:r>
              <a:rPr lang="en-US" dirty="0">
                <a:effectLst>
                  <a:outerShdw blurRad="38100" dist="38100" dir="2700000" algn="tl">
                    <a:srgbClr val="000000">
                      <a:alpha val="43137"/>
                    </a:srgbClr>
                  </a:outerShdw>
                </a:effectLst>
                <a:latin typeface="Times New Roman" pitchFamily="18" charset="0"/>
                <a:cs typeface="Times New Roman" pitchFamily="18" charset="0"/>
              </a:rPr>
              <a:t>Protein is important for the growth, development, maintenance, and repair of every system in the body. </a:t>
            </a:r>
          </a:p>
          <a:p>
            <a:pPr marL="0" indent="0">
              <a:buNone/>
            </a:pPr>
            <a:endParaRPr lang="en-US"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t>
            </a:r>
            <a:b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and  Learning  in  Children and Teens</a:t>
            </a:r>
            <a:endParaRPr lang="en-US" sz="3600" b="1" dirty="0"/>
          </a:p>
        </p:txBody>
      </p:sp>
      <p:sp>
        <p:nvSpPr>
          <p:cNvPr id="3" name="Content Placeholder 2"/>
          <p:cNvSpPr>
            <a:spLocks noGrp="1"/>
          </p:cNvSpPr>
          <p:nvPr>
            <p:ph idx="1"/>
          </p:nvPr>
        </p:nvSpPr>
        <p:spPr>
          <a:xfrm>
            <a:off x="0" y="1143000"/>
            <a:ext cx="6477000" cy="5715000"/>
          </a:xfrm>
        </p:spPr>
        <p:txBody>
          <a:bodyPr>
            <a:normAutofit fontScale="55000" lnSpcReduction="20000"/>
          </a:bodyPr>
          <a:lstStyle/>
          <a:p>
            <a:pPr>
              <a:buNone/>
            </a:pPr>
            <a:r>
              <a:rPr lang="en-US" sz="5800" b="1" dirty="0">
                <a:effectLst>
                  <a:outerShdw blurRad="38100" dist="38100" dir="2700000" algn="tl">
                    <a:srgbClr val="000000">
                      <a:alpha val="43137"/>
                    </a:srgbClr>
                  </a:outerShdw>
                </a:effectLst>
                <a:latin typeface="Times New Roman" pitchFamily="18" charset="0"/>
                <a:cs typeface="Times New Roman" pitchFamily="18" charset="0"/>
              </a:rPr>
              <a:t>    </a:t>
            </a:r>
            <a:r>
              <a:rPr lang="en-US" sz="5800" b="1" u="sng" dirty="0">
                <a:latin typeface="Times New Roman" pitchFamily="18" charset="0"/>
                <a:cs typeface="Times New Roman" pitchFamily="18" charset="0"/>
              </a:rPr>
              <a:t>Lipids (fats</a:t>
            </a:r>
            <a:r>
              <a:rPr lang="en-US" sz="5800" b="1" dirty="0">
                <a:latin typeface="Times New Roman" pitchFamily="18" charset="0"/>
                <a:cs typeface="Times New Roman" pitchFamily="18" charset="0"/>
              </a:rPr>
              <a:t>):</a:t>
            </a:r>
            <a:r>
              <a:rPr lang="en-US" sz="5800" dirty="0">
                <a:effectLst>
                  <a:outerShdw blurRad="38100" dist="38100" dir="2700000" algn="tl">
                    <a:srgbClr val="000000">
                      <a:alpha val="43137"/>
                    </a:srgbClr>
                  </a:outerShdw>
                </a:effectLst>
                <a:latin typeface="Times New Roman" pitchFamily="18" charset="0"/>
                <a:cs typeface="Times New Roman" pitchFamily="18" charset="0"/>
              </a:rPr>
              <a:t>not all fats are bad for the body, </a:t>
            </a:r>
            <a:r>
              <a:rPr lang="en-US" sz="5800" u="sng" dirty="0">
                <a:effectLst>
                  <a:outerShdw blurRad="38100" dist="38100" dir="2700000" algn="tl">
                    <a:srgbClr val="000000">
                      <a:alpha val="43137"/>
                    </a:srgbClr>
                  </a:outerShdw>
                </a:effectLst>
                <a:latin typeface="Times New Roman" pitchFamily="18" charset="0"/>
                <a:cs typeface="Times New Roman" pitchFamily="18" charset="0"/>
              </a:rPr>
              <a:t>in fact some fats are essential (omega-3 and omega -6</a:t>
            </a:r>
            <a:r>
              <a:rPr lang="en-US" sz="5800" dirty="0">
                <a:effectLst>
                  <a:outerShdw blurRad="38100" dist="38100" dir="2700000" algn="tl">
                    <a:srgbClr val="000000">
                      <a:alpha val="43137"/>
                    </a:srgbClr>
                  </a:outerShdw>
                </a:effectLst>
                <a:latin typeface="Times New Roman" pitchFamily="18" charset="0"/>
                <a:cs typeface="Times New Roman" pitchFamily="18" charset="0"/>
              </a:rPr>
              <a:t>) for proper brain function and other metabolic functions for health and life.</a:t>
            </a:r>
          </a:p>
          <a:p>
            <a:r>
              <a:rPr lang="en-US" sz="5800" dirty="0">
                <a:effectLst>
                  <a:outerShdw blurRad="38100" dist="38100" dir="2700000" algn="tl">
                    <a:srgbClr val="000000">
                      <a:alpha val="43137"/>
                    </a:srgbClr>
                  </a:outerShdw>
                </a:effectLst>
                <a:latin typeface="Times New Roman" pitchFamily="18" charset="0"/>
                <a:cs typeface="Times New Roman" pitchFamily="18" charset="0"/>
              </a:rPr>
              <a:t>The brain consists mainly of fatty membranes, with about 60% of the solid brain matter is fat.</a:t>
            </a:r>
          </a:p>
          <a:p>
            <a:r>
              <a:rPr lang="en-US" sz="5800" dirty="0">
                <a:effectLst>
                  <a:outerShdw blurRad="38100" dist="38100" dir="2700000" algn="tl">
                    <a:srgbClr val="000000">
                      <a:alpha val="43137"/>
                    </a:srgbClr>
                  </a:outerShdw>
                </a:effectLst>
                <a:latin typeface="Times New Roman" pitchFamily="18" charset="0"/>
                <a:cs typeface="Times New Roman" pitchFamily="18" charset="0"/>
              </a:rPr>
              <a:t>Most brain fats are polyunsaturated, meaning their structure contains few or no double bonds, making the molecules flexible.</a:t>
            </a:r>
          </a:p>
        </p:txBody>
      </p:sp>
      <p:pic>
        <p:nvPicPr>
          <p:cNvPr id="5" name="Picture 6" descr="avocados"/>
          <p:cNvPicPr>
            <a:picLocks noChangeAspect="1" noChangeArrowheads="1"/>
          </p:cNvPicPr>
          <p:nvPr/>
        </p:nvPicPr>
        <p:blipFill>
          <a:blip r:embed="rId2" cstate="print"/>
          <a:srcRect l="1888"/>
          <a:stretch>
            <a:fillRect/>
          </a:stretch>
        </p:blipFill>
        <p:spPr bwMode="auto">
          <a:xfrm>
            <a:off x="6477000" y="1219200"/>
            <a:ext cx="2438400" cy="2987675"/>
          </a:xfrm>
          <a:prstGeom prst="rect">
            <a:avLst/>
          </a:prstGeom>
          <a:noFill/>
          <a:ln w="38100">
            <a:solidFill>
              <a:srgbClr val="006600"/>
            </a:solidFill>
            <a:miter lim="800000"/>
            <a:headEnd/>
            <a:tailEnd/>
          </a:ln>
        </p:spPr>
      </p:pic>
      <p:pic>
        <p:nvPicPr>
          <p:cNvPr id="6" name="Picture 4" descr="DSCN1563"/>
          <p:cNvPicPr>
            <a:picLocks noChangeAspect="1" noChangeArrowheads="1"/>
          </p:cNvPicPr>
          <p:nvPr/>
        </p:nvPicPr>
        <p:blipFill>
          <a:blip r:embed="rId3" cstate="print">
            <a:lum bright="-6000"/>
          </a:blip>
          <a:srcRect/>
          <a:stretch>
            <a:fillRect/>
          </a:stretch>
        </p:blipFill>
        <p:spPr bwMode="auto">
          <a:xfrm>
            <a:off x="6477000" y="4594284"/>
            <a:ext cx="2438400" cy="1958916"/>
          </a:xfrm>
          <a:prstGeom prst="rect">
            <a:avLst/>
          </a:prstGeom>
          <a:noFill/>
          <a:ln w="19050">
            <a:solidFill>
              <a:schemeClr val="bg2">
                <a:lumMod val="60000"/>
                <a:lumOff val="40000"/>
              </a:schemeClr>
            </a:solid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t>
            </a:r>
            <a:b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and  Learning  in  Children</a:t>
            </a:r>
            <a:endParaRPr lang="en-US" sz="3600" dirty="0"/>
          </a:p>
        </p:txBody>
      </p:sp>
      <p:sp>
        <p:nvSpPr>
          <p:cNvPr id="3" name="Content Placeholder 2"/>
          <p:cNvSpPr>
            <a:spLocks noGrp="1"/>
          </p:cNvSpPr>
          <p:nvPr>
            <p:ph idx="1"/>
          </p:nvPr>
        </p:nvSpPr>
        <p:spPr>
          <a:xfrm>
            <a:off x="0" y="1066800"/>
            <a:ext cx="6629400" cy="5791200"/>
          </a:xfrm>
        </p:spPr>
        <p:txBody>
          <a:bodyPr>
            <a:normAutofit fontScale="92500"/>
          </a:bodyPr>
          <a:lstStyle/>
          <a:p>
            <a:pPr lvl="0"/>
            <a:r>
              <a:rPr lang="en-US" dirty="0">
                <a:effectLst>
                  <a:outerShdw blurRad="38100" dist="38100" dir="2700000" algn="tl">
                    <a:srgbClr val="000000">
                      <a:alpha val="43137"/>
                    </a:srgbClr>
                  </a:outerShdw>
                </a:effectLst>
                <a:latin typeface="Times New Roman" pitchFamily="18" charset="0"/>
                <a:cs typeface="Times New Roman" pitchFamily="18" charset="0"/>
              </a:rPr>
              <a:t>According to an article in “The Journal of Pediatrics,” fats are necessary for the development of your young child’s central nervous system, vision and intelligence. Fats surround the nerve cells in the brain to provide protection. </a:t>
            </a:r>
          </a:p>
          <a:p>
            <a:r>
              <a:rPr lang="en-US" u="sng" dirty="0">
                <a:effectLst>
                  <a:outerShdw blurRad="38100" dist="38100" dir="2700000" algn="tl">
                    <a:srgbClr val="000000">
                      <a:alpha val="43137"/>
                    </a:srgbClr>
                  </a:outerShdw>
                </a:effectLst>
                <a:latin typeface="Times New Roman" pitchFamily="18" charset="0"/>
                <a:cs typeface="Times New Roman" pitchFamily="18" charset="0"/>
              </a:rPr>
              <a:t>Dietary fats help the brain maintain flexible, dynamic membranes that are able to transmit and receive information, and maintain other cell functions such as energy production, and water storage. </a:t>
            </a:r>
          </a:p>
          <a:p>
            <a:pPr lvl="0"/>
            <a:endParaRPr lang="en-US"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p>
        </p:txBody>
      </p:sp>
      <p:pic>
        <p:nvPicPr>
          <p:cNvPr id="4" name="Picture 6" descr="slide_6-0"/>
          <p:cNvPicPr>
            <a:picLocks noChangeAspect="1" noChangeArrowheads="1"/>
          </p:cNvPicPr>
          <p:nvPr/>
        </p:nvPicPr>
        <p:blipFill>
          <a:blip r:embed="rId2" cstate="print"/>
          <a:srcRect/>
          <a:stretch>
            <a:fillRect/>
          </a:stretch>
        </p:blipFill>
        <p:spPr bwMode="auto">
          <a:xfrm>
            <a:off x="6477000" y="1600200"/>
            <a:ext cx="2362200" cy="40386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t>
            </a:r>
            <a:b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and  Learning  in  Children and Teens</a:t>
            </a:r>
            <a:endParaRPr lang="en-US" sz="3600" dirty="0"/>
          </a:p>
        </p:txBody>
      </p:sp>
      <p:sp>
        <p:nvSpPr>
          <p:cNvPr id="3" name="Content Placeholder 2"/>
          <p:cNvSpPr>
            <a:spLocks noGrp="1"/>
          </p:cNvSpPr>
          <p:nvPr>
            <p:ph idx="1"/>
          </p:nvPr>
        </p:nvSpPr>
        <p:spPr>
          <a:xfrm>
            <a:off x="0" y="990600"/>
            <a:ext cx="8686800" cy="5867400"/>
          </a:xfrm>
        </p:spPr>
        <p:txBody>
          <a:bodyPr>
            <a:normAutofit/>
          </a:bodyPr>
          <a:lstStyle/>
          <a:p>
            <a:r>
              <a:rPr lang="en-US" u="sng" dirty="0">
                <a:latin typeface="Times New Roman" pitchFamily="18" charset="0"/>
                <a:cs typeface="Times New Roman" pitchFamily="18" charset="0"/>
              </a:rPr>
              <a:t>Two lipids important to the brain are the omega 6 and omega-3 fatty acids</a:t>
            </a:r>
            <a:r>
              <a:rPr lang="en-US" dirty="0">
                <a:latin typeface="Times New Roman" pitchFamily="18" charset="0"/>
                <a:cs typeface="Times New Roman" pitchFamily="18" charset="0"/>
              </a:rPr>
              <a:t>. </a:t>
            </a:r>
          </a:p>
          <a:p>
            <a:r>
              <a:rPr lang="en-US" dirty="0">
                <a:latin typeface="Times New Roman" pitchFamily="18" charset="0"/>
                <a:cs typeface="Times New Roman" pitchFamily="18" charset="0"/>
              </a:rPr>
              <a:t>Low levels of omega-3 fatty acids in a diet can cause visual problems especially by affecting the retina. </a:t>
            </a:r>
          </a:p>
          <a:p>
            <a:r>
              <a:rPr lang="en-US" u="sng" dirty="0">
                <a:latin typeface="Times New Roman" pitchFamily="18" charset="0"/>
                <a:cs typeface="Times New Roman" pitchFamily="18" charset="0"/>
              </a:rPr>
              <a:t>Studies in animals have shown that diets without omega-3 fatty acids cause learning, motivation and motor problems and may affect systems that use the neurotransmitters dopamine and serotonin in the frontal cortex, which also influence the ability of neurons to use glucose properly.</a:t>
            </a:r>
          </a:p>
          <a:p>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t>
            </a:r>
            <a:b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and  Learning  in  Children and Teens</a:t>
            </a:r>
            <a:endParaRPr lang="en-US" sz="3600" dirty="0"/>
          </a:p>
        </p:txBody>
      </p:sp>
      <p:sp>
        <p:nvSpPr>
          <p:cNvPr id="3" name="Content Placeholder 2"/>
          <p:cNvSpPr>
            <a:spLocks noGrp="1"/>
          </p:cNvSpPr>
          <p:nvPr>
            <p:ph idx="1"/>
          </p:nvPr>
        </p:nvSpPr>
        <p:spPr>
          <a:xfrm>
            <a:off x="0" y="1066800"/>
            <a:ext cx="9144000" cy="5791200"/>
          </a:xfrm>
        </p:spPr>
        <p:txBody>
          <a:bodyPr>
            <a:normAutofit fontScale="77500" lnSpcReduction="20000"/>
          </a:bodyPr>
          <a:lstStyle/>
          <a:p>
            <a:pPr>
              <a:buNone/>
            </a:pPr>
            <a:r>
              <a:rPr lang="en-US" sz="3500" b="1" dirty="0">
                <a:solidFill>
                  <a:schemeClr val="tx1">
                    <a:lumMod val="50000"/>
                    <a:lumOff val="50000"/>
                  </a:schemeClr>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500" b="1" u="sng" dirty="0">
                <a:effectLst>
                  <a:outerShdw blurRad="38100" dist="38100" dir="2700000" algn="tl">
                    <a:srgbClr val="000000">
                      <a:alpha val="43137"/>
                    </a:srgbClr>
                  </a:outerShdw>
                </a:effectLst>
                <a:latin typeface="Times New Roman" pitchFamily="18" charset="0"/>
                <a:cs typeface="Times New Roman" pitchFamily="18" charset="0"/>
              </a:rPr>
              <a:t>Minerals  and Vitamin</a:t>
            </a:r>
          </a:p>
          <a:p>
            <a:pPr lvl="0"/>
            <a:r>
              <a:rPr lang="en-US" sz="3800" dirty="0">
                <a:effectLst>
                  <a:outerShdw blurRad="38100" dist="38100" dir="2700000" algn="tl">
                    <a:srgbClr val="000000">
                      <a:alpha val="43137"/>
                    </a:srgbClr>
                  </a:outerShdw>
                </a:effectLst>
                <a:latin typeface="Times New Roman" pitchFamily="18" charset="0"/>
                <a:cs typeface="Times New Roman" pitchFamily="18" charset="0"/>
              </a:rPr>
              <a:t>A deficiency in iron also prevents adequate oxygen delivery to the brain, as well as to other tissues in the body. </a:t>
            </a:r>
          </a:p>
          <a:p>
            <a:pPr lvl="0"/>
            <a:r>
              <a:rPr lang="en-US" sz="3800" dirty="0">
                <a:effectLst>
                  <a:outerShdw blurRad="38100" dist="38100" dir="2700000" algn="tl">
                    <a:srgbClr val="000000">
                      <a:alpha val="43137"/>
                    </a:srgbClr>
                  </a:outerShdw>
                </a:effectLst>
                <a:latin typeface="Times New Roman" pitchFamily="18" charset="0"/>
                <a:cs typeface="Times New Roman" pitchFamily="18" charset="0"/>
              </a:rPr>
              <a:t>Inadequate oxygen delivery to the brain can cause fatigue, light-headedness and poor mental performance. </a:t>
            </a:r>
            <a:r>
              <a:rPr lang="en-US" sz="3800" u="sng" dirty="0">
                <a:effectLst>
                  <a:outerShdw blurRad="38100" dist="38100" dir="2700000" algn="tl">
                    <a:srgbClr val="000000">
                      <a:alpha val="43137"/>
                    </a:srgbClr>
                  </a:outerShdw>
                </a:effectLst>
                <a:latin typeface="Times New Roman" pitchFamily="18" charset="0"/>
                <a:cs typeface="Times New Roman" pitchFamily="18" charset="0"/>
              </a:rPr>
              <a:t>Iron is found in both animal and plant foods (the type of iron in animal foods is easily utilized by the body). </a:t>
            </a:r>
          </a:p>
          <a:p>
            <a:pPr lvl="0"/>
            <a:r>
              <a:rPr lang="en-US" sz="3800" u="sng" dirty="0">
                <a:effectLst>
                  <a:outerShdw blurRad="38100" dist="38100" dir="2700000" algn="tl">
                    <a:srgbClr val="000000">
                      <a:alpha val="43137"/>
                    </a:srgbClr>
                  </a:outerShdw>
                </a:effectLst>
                <a:latin typeface="Times New Roman" pitchFamily="18" charset="0"/>
                <a:cs typeface="Times New Roman" pitchFamily="18" charset="0"/>
              </a:rPr>
              <a:t>Certain vitamins and minerals impact the development of the young child’s brain. They include iron, zinc, copper, iodine, selenium, vitamin A, </a:t>
            </a:r>
            <a:r>
              <a:rPr lang="en-US" sz="3800" u="sng" dirty="0" err="1">
                <a:effectLst>
                  <a:outerShdw blurRad="38100" dist="38100" dir="2700000" algn="tl">
                    <a:srgbClr val="000000">
                      <a:alpha val="43137"/>
                    </a:srgbClr>
                  </a:outerShdw>
                </a:effectLst>
                <a:latin typeface="Times New Roman" pitchFamily="18" charset="0"/>
                <a:cs typeface="Times New Roman" pitchFamily="18" charset="0"/>
              </a:rPr>
              <a:t>choline</a:t>
            </a:r>
            <a:r>
              <a:rPr lang="en-US" sz="3800" u="sng" dirty="0">
                <a:effectLst>
                  <a:outerShdw blurRad="38100" dist="38100" dir="2700000" algn="tl">
                    <a:srgbClr val="000000">
                      <a:alpha val="43137"/>
                    </a:srgbClr>
                  </a:outerShdw>
                </a:effectLst>
                <a:latin typeface="Times New Roman" pitchFamily="18" charset="0"/>
                <a:cs typeface="Times New Roman" pitchFamily="18" charset="0"/>
              </a:rPr>
              <a:t> and </a:t>
            </a:r>
            <a:r>
              <a:rPr lang="en-US" sz="3800" u="sng" dirty="0" err="1">
                <a:effectLst>
                  <a:outerShdw blurRad="38100" dist="38100" dir="2700000" algn="tl">
                    <a:srgbClr val="000000">
                      <a:alpha val="43137"/>
                    </a:srgbClr>
                  </a:outerShdw>
                </a:effectLst>
                <a:latin typeface="Times New Roman" pitchFamily="18" charset="0"/>
                <a:cs typeface="Times New Roman" pitchFamily="18" charset="0"/>
              </a:rPr>
              <a:t>folate</a:t>
            </a:r>
            <a:r>
              <a:rPr lang="en-US" sz="3800" u="sng" dirty="0">
                <a:effectLst>
                  <a:outerShdw blurRad="38100" dist="38100" dir="2700000" algn="tl">
                    <a:srgbClr val="000000">
                      <a:alpha val="43137"/>
                    </a:srgbClr>
                  </a:outerShdw>
                </a:effectLst>
                <a:latin typeface="Times New Roman" pitchFamily="18" charset="0"/>
                <a:cs typeface="Times New Roman" pitchFamily="18" charset="0"/>
              </a:rPr>
              <a:t>. Breast milk and infant formula contain adequate amounts of these nutrients and most young children need very small amounts; they usually consume enough to meet their needs. </a:t>
            </a:r>
          </a:p>
          <a:p>
            <a:endParaRPr lang="en-US" sz="38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t>
            </a:r>
            <a:b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and  Learning  in  Children</a:t>
            </a:r>
            <a:endParaRPr lang="en-US" sz="3600" dirty="0"/>
          </a:p>
        </p:txBody>
      </p:sp>
      <p:sp>
        <p:nvSpPr>
          <p:cNvPr id="3" name="Content Placeholder 2"/>
          <p:cNvSpPr>
            <a:spLocks noGrp="1"/>
          </p:cNvSpPr>
          <p:nvPr>
            <p:ph idx="1"/>
          </p:nvPr>
        </p:nvSpPr>
        <p:spPr>
          <a:xfrm>
            <a:off x="0" y="1295400"/>
            <a:ext cx="4800600" cy="5562600"/>
          </a:xfrm>
        </p:spPr>
        <p:txBody>
          <a:bodyPr>
            <a:noAutofit/>
          </a:bodyPr>
          <a:lstStyle/>
          <a:p>
            <a:r>
              <a:rPr lang="en-US" b="1" u="sng" dirty="0">
                <a:latin typeface="Times New Roman" pitchFamily="18" charset="0"/>
                <a:cs typeface="Times New Roman" pitchFamily="18" charset="0"/>
              </a:rPr>
              <a:t>Choose myplate.gov when planning  foods for young children</a:t>
            </a:r>
          </a:p>
          <a:p>
            <a:r>
              <a:rPr lang="en-US" b="1" dirty="0">
                <a:latin typeface="Times New Roman" pitchFamily="18" charset="0"/>
                <a:cs typeface="Times New Roman" pitchFamily="18" charset="0"/>
              </a:rPr>
              <a:t>Grain Group</a:t>
            </a:r>
            <a:r>
              <a:rPr lang="en-US" dirty="0">
                <a:latin typeface="Times New Roman" pitchFamily="18" charset="0"/>
                <a:cs typeface="Times New Roman" pitchFamily="18" charset="0"/>
              </a:rPr>
              <a:t>: </a:t>
            </a:r>
            <a:r>
              <a:rPr lang="en-US" u="sng" dirty="0">
                <a:latin typeface="Times New Roman" pitchFamily="18" charset="0"/>
                <a:cs typeface="Times New Roman" pitchFamily="18" charset="0"/>
              </a:rPr>
              <a:t>3 to 4 ounces of </a:t>
            </a:r>
            <a:r>
              <a:rPr lang="en-US" b="1" u="sng" dirty="0">
                <a:latin typeface="Times New Roman" pitchFamily="18" charset="0"/>
                <a:cs typeface="Times New Roman" pitchFamily="18" charset="0"/>
              </a:rPr>
              <a:t>whole grains </a:t>
            </a:r>
            <a:r>
              <a:rPr lang="en-US" u="sng" dirty="0">
                <a:latin typeface="Times New Roman" pitchFamily="18" charset="0"/>
                <a:cs typeface="Times New Roman" pitchFamily="18" charset="0"/>
              </a:rPr>
              <a:t>per day</a:t>
            </a:r>
          </a:p>
          <a:p>
            <a:r>
              <a:rPr lang="en-US" dirty="0">
                <a:latin typeface="Times New Roman" pitchFamily="18" charset="0"/>
                <a:cs typeface="Times New Roman" pitchFamily="18" charset="0"/>
              </a:rPr>
              <a:t>I  to 2 slices of whole grain bread</a:t>
            </a:r>
          </a:p>
          <a:p>
            <a:r>
              <a:rPr lang="en-US" dirty="0">
                <a:latin typeface="Times New Roman" pitchFamily="18" charset="0"/>
                <a:cs typeface="Times New Roman" pitchFamily="18" charset="0"/>
              </a:rPr>
              <a:t>½ cup cooked rice or pasta</a:t>
            </a:r>
          </a:p>
        </p:txBody>
      </p:sp>
      <p:pic>
        <p:nvPicPr>
          <p:cNvPr id="10242" name="Picture 2" descr="USDA my plate icon"/>
          <p:cNvPicPr>
            <a:picLocks noChangeAspect="1" noChangeArrowheads="1"/>
          </p:cNvPicPr>
          <p:nvPr/>
        </p:nvPicPr>
        <p:blipFill>
          <a:blip r:embed="rId2" cstate="print"/>
          <a:srcRect/>
          <a:stretch>
            <a:fillRect/>
          </a:stretch>
        </p:blipFill>
        <p:spPr bwMode="auto">
          <a:xfrm>
            <a:off x="5745803" y="3733800"/>
            <a:ext cx="2407596" cy="2514600"/>
          </a:xfrm>
          <a:prstGeom prst="rect">
            <a:avLst/>
          </a:prstGeom>
          <a:noFill/>
        </p:spPr>
      </p:pic>
      <p:pic>
        <p:nvPicPr>
          <p:cNvPr id="5" name="Picture 8" descr="slide_5-0"/>
          <p:cNvPicPr>
            <a:picLocks noChangeAspect="1" noChangeArrowheads="1"/>
          </p:cNvPicPr>
          <p:nvPr/>
        </p:nvPicPr>
        <p:blipFill>
          <a:blip r:embed="rId3" cstate="print"/>
          <a:srcRect/>
          <a:stretch>
            <a:fillRect/>
          </a:stretch>
        </p:blipFill>
        <p:spPr bwMode="auto">
          <a:xfrm>
            <a:off x="5257801" y="1447800"/>
            <a:ext cx="2133600" cy="2057400"/>
          </a:xfrm>
          <a:prstGeom prst="rect">
            <a:avLst/>
          </a:prstGeom>
          <a:noFill/>
        </p:spPr>
      </p:pic>
      <p:pic>
        <p:nvPicPr>
          <p:cNvPr id="6" name="Picture 6" descr="slide_05_10"/>
          <p:cNvPicPr>
            <a:picLocks noChangeAspect="1" noChangeArrowheads="1"/>
          </p:cNvPicPr>
          <p:nvPr/>
        </p:nvPicPr>
        <p:blipFill>
          <a:blip r:embed="rId4" cstate="print"/>
          <a:srcRect b="27495"/>
          <a:stretch>
            <a:fillRect/>
          </a:stretch>
        </p:blipFill>
        <p:spPr bwMode="auto">
          <a:xfrm>
            <a:off x="7513177" y="1905000"/>
            <a:ext cx="1630823" cy="121920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The </a:t>
            </a:r>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t>
            </a:r>
            <a:b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and  Learning  in  Children</a:t>
            </a:r>
            <a:b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outline</a:t>
            </a:r>
            <a:endParaRPr lang="en-US" sz="3600" dirty="0"/>
          </a:p>
        </p:txBody>
      </p:sp>
      <p:sp>
        <p:nvSpPr>
          <p:cNvPr id="3" name="Content Placeholder 2"/>
          <p:cNvSpPr>
            <a:spLocks noGrp="1"/>
          </p:cNvSpPr>
          <p:nvPr>
            <p:ph idx="1"/>
          </p:nvPr>
        </p:nvSpPr>
        <p:spPr/>
        <p:txBody>
          <a:bodyPr>
            <a:normAutofit lnSpcReduction="10000"/>
          </a:bodyPr>
          <a:lstStyle/>
          <a:p>
            <a:r>
              <a:rPr lang="en-US" dirty="0"/>
              <a:t>The Value of Nutrition and learning in children</a:t>
            </a:r>
          </a:p>
          <a:p>
            <a:r>
              <a:rPr lang="en-US" dirty="0"/>
              <a:t>The Major nutrients for brain development and learning</a:t>
            </a:r>
          </a:p>
          <a:p>
            <a:r>
              <a:rPr lang="en-US" dirty="0"/>
              <a:t>Daily food intake for the child</a:t>
            </a:r>
          </a:p>
          <a:p>
            <a:r>
              <a:rPr lang="en-US" dirty="0"/>
              <a:t>Lack of nutrients and the impact on the child</a:t>
            </a:r>
          </a:p>
          <a:p>
            <a:r>
              <a:rPr lang="en-US" dirty="0"/>
              <a:t>Food deserts in the Country</a:t>
            </a:r>
          </a:p>
          <a:p>
            <a:r>
              <a:rPr lang="en-US" dirty="0"/>
              <a:t>Reduction of food deserts in Alabama</a:t>
            </a:r>
          </a:p>
          <a:p>
            <a:r>
              <a:rPr lang="en-US" dirty="0"/>
              <a:t>Conclusion</a:t>
            </a:r>
          </a:p>
          <a:p>
            <a:endParaRPr lang="en-US" dirty="0"/>
          </a:p>
          <a:p>
            <a:endParaRPr lang="en-US" dirty="0"/>
          </a:p>
        </p:txBody>
      </p:sp>
    </p:spTree>
    <p:extLst>
      <p:ext uri="{BB962C8B-B14F-4D97-AF65-F5344CB8AC3E}">
        <p14:creationId xmlns:p14="http://schemas.microsoft.com/office/powerpoint/2010/main" val="19108705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and  Learning  in  Children</a:t>
            </a:r>
            <a:endParaRPr lang="en-US" sz="3600" dirty="0"/>
          </a:p>
        </p:txBody>
      </p:sp>
      <p:sp>
        <p:nvSpPr>
          <p:cNvPr id="3" name="Content Placeholder 2"/>
          <p:cNvSpPr>
            <a:spLocks noGrp="1"/>
          </p:cNvSpPr>
          <p:nvPr>
            <p:ph idx="1"/>
          </p:nvPr>
        </p:nvSpPr>
        <p:spPr>
          <a:xfrm>
            <a:off x="0" y="1143000"/>
            <a:ext cx="5562600" cy="5715000"/>
          </a:xfrm>
        </p:spPr>
        <p:txBody>
          <a:bodyPr>
            <a:normAutofit/>
          </a:bodyPr>
          <a:lstStyle/>
          <a:p>
            <a:r>
              <a:rPr lang="en-US" b="1" u="sng" dirty="0">
                <a:latin typeface="Times New Roman" pitchFamily="18" charset="0"/>
                <a:cs typeface="Times New Roman" pitchFamily="18" charset="0"/>
              </a:rPr>
              <a:t>Vegetable Group</a:t>
            </a:r>
            <a:r>
              <a:rPr lang="en-US" b="1" dirty="0">
                <a:latin typeface="Times New Roman" pitchFamily="18" charset="0"/>
                <a:cs typeface="Times New Roman" pitchFamily="18" charset="0"/>
              </a:rPr>
              <a:t>:</a:t>
            </a:r>
          </a:p>
          <a:p>
            <a:r>
              <a:rPr lang="en-US" dirty="0">
                <a:latin typeface="Times New Roman" pitchFamily="18" charset="0"/>
                <a:cs typeface="Times New Roman" pitchFamily="18" charset="0"/>
              </a:rPr>
              <a:t>1/2 cup raw or  cooked vegetables</a:t>
            </a:r>
          </a:p>
          <a:p>
            <a:r>
              <a:rPr lang="en-US" u="sng" dirty="0">
                <a:latin typeface="Times New Roman" pitchFamily="18" charset="0"/>
                <a:cs typeface="Times New Roman" pitchFamily="18" charset="0"/>
              </a:rPr>
              <a:t>Variety is  key</a:t>
            </a:r>
          </a:p>
          <a:p>
            <a:r>
              <a:rPr lang="en-US" dirty="0">
                <a:latin typeface="Times New Roman" pitchFamily="18" charset="0"/>
                <a:cs typeface="Times New Roman" pitchFamily="18" charset="0"/>
              </a:rPr>
              <a:t>Mashed  sweet potatoes</a:t>
            </a:r>
          </a:p>
          <a:p>
            <a:r>
              <a:rPr lang="en-US" dirty="0">
                <a:latin typeface="Times New Roman" pitchFamily="18" charset="0"/>
                <a:cs typeface="Times New Roman" pitchFamily="18" charset="0"/>
              </a:rPr>
              <a:t>Steam broccoli</a:t>
            </a:r>
          </a:p>
          <a:p>
            <a:r>
              <a:rPr lang="en-US" dirty="0">
                <a:latin typeface="Times New Roman" pitchFamily="18" charset="0"/>
                <a:cs typeface="Times New Roman" pitchFamily="18" charset="0"/>
              </a:rPr>
              <a:t>Sliced carrots</a:t>
            </a:r>
          </a:p>
        </p:txBody>
      </p:sp>
      <p:pic>
        <p:nvPicPr>
          <p:cNvPr id="9218" name="Picture 2" descr="USDA my plate icon"/>
          <p:cNvPicPr>
            <a:picLocks noChangeAspect="1" noChangeArrowheads="1"/>
          </p:cNvPicPr>
          <p:nvPr/>
        </p:nvPicPr>
        <p:blipFill>
          <a:blip r:embed="rId2" cstate="print"/>
          <a:srcRect/>
          <a:stretch>
            <a:fillRect/>
          </a:stretch>
        </p:blipFill>
        <p:spPr bwMode="auto">
          <a:xfrm>
            <a:off x="5638800" y="3504842"/>
            <a:ext cx="2899348" cy="2895957"/>
          </a:xfrm>
          <a:prstGeom prst="rect">
            <a:avLst/>
          </a:prstGeom>
          <a:noFill/>
        </p:spPr>
      </p:pic>
      <p:pic>
        <p:nvPicPr>
          <p:cNvPr id="5" name="Picture 4" descr="veggies"/>
          <p:cNvPicPr>
            <a:picLocks noChangeAspect="1" noChangeArrowheads="1"/>
          </p:cNvPicPr>
          <p:nvPr/>
        </p:nvPicPr>
        <p:blipFill>
          <a:blip r:embed="rId3" cstate="print"/>
          <a:srcRect/>
          <a:stretch>
            <a:fillRect/>
          </a:stretch>
        </p:blipFill>
        <p:spPr bwMode="auto">
          <a:xfrm>
            <a:off x="5638800" y="1143000"/>
            <a:ext cx="2819400" cy="2011121"/>
          </a:xfrm>
          <a:prstGeom prst="rect">
            <a:avLst/>
          </a:prstGeom>
          <a:noFill/>
          <a:ln w="9525">
            <a:solidFill>
              <a:schemeClr val="bg1"/>
            </a:solid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and  Learning  in  Children</a:t>
            </a:r>
            <a:endParaRPr lang="en-US" sz="3600" dirty="0"/>
          </a:p>
        </p:txBody>
      </p:sp>
      <p:sp>
        <p:nvSpPr>
          <p:cNvPr id="3" name="Content Placeholder 2"/>
          <p:cNvSpPr>
            <a:spLocks noGrp="1"/>
          </p:cNvSpPr>
          <p:nvPr>
            <p:ph idx="1"/>
          </p:nvPr>
        </p:nvSpPr>
        <p:spPr>
          <a:xfrm>
            <a:off x="0" y="1371600"/>
            <a:ext cx="4572000" cy="5638800"/>
          </a:xfrm>
        </p:spPr>
        <p:txBody>
          <a:bodyPr>
            <a:normAutofit/>
          </a:bodyPr>
          <a:lstStyle/>
          <a:p>
            <a:r>
              <a:rPr lang="en-US" b="1" u="sng" dirty="0">
                <a:latin typeface="Times New Roman" pitchFamily="18" charset="0"/>
                <a:cs typeface="Times New Roman" pitchFamily="18" charset="0"/>
              </a:rPr>
              <a:t>Fruit Group</a:t>
            </a:r>
            <a:r>
              <a:rPr lang="en-US" dirty="0">
                <a:latin typeface="Times New Roman" pitchFamily="18" charset="0"/>
                <a:cs typeface="Times New Roman" pitchFamily="18" charset="0"/>
              </a:rPr>
              <a:t>:</a:t>
            </a:r>
          </a:p>
          <a:p>
            <a:r>
              <a:rPr lang="en-US" u="sng" dirty="0">
                <a:latin typeface="Times New Roman" pitchFamily="18" charset="0"/>
                <a:cs typeface="Times New Roman" pitchFamily="18" charset="0"/>
              </a:rPr>
              <a:t>4-6 ounces a day</a:t>
            </a:r>
          </a:p>
          <a:p>
            <a:r>
              <a:rPr lang="en-US" dirty="0">
                <a:latin typeface="Times New Roman" pitchFamily="18" charset="0"/>
                <a:cs typeface="Times New Roman" pitchFamily="18" charset="0"/>
              </a:rPr>
              <a:t>1 cup fresh or frozen, canned  w/o sugar or  dried fruit</a:t>
            </a:r>
          </a:p>
          <a:p>
            <a:r>
              <a:rPr lang="en-US" dirty="0">
                <a:latin typeface="Times New Roman" pitchFamily="18" charset="0"/>
                <a:cs typeface="Times New Roman" pitchFamily="18" charset="0"/>
              </a:rPr>
              <a:t>Kids love grapes,  melon balls, bananas, berries and mandarin oranges</a:t>
            </a:r>
          </a:p>
          <a:p>
            <a:endParaRPr lang="en-US" dirty="0">
              <a:latin typeface="Times New Roman" pitchFamily="18" charset="0"/>
              <a:cs typeface="Times New Roman" pitchFamily="18" charset="0"/>
            </a:endParaRPr>
          </a:p>
        </p:txBody>
      </p:sp>
      <p:pic>
        <p:nvPicPr>
          <p:cNvPr id="8194" name="Picture 2" descr="USDA my plate icon"/>
          <p:cNvPicPr>
            <a:picLocks noChangeAspect="1" noChangeArrowheads="1"/>
          </p:cNvPicPr>
          <p:nvPr/>
        </p:nvPicPr>
        <p:blipFill>
          <a:blip r:embed="rId2" cstate="print"/>
          <a:srcRect/>
          <a:stretch>
            <a:fillRect/>
          </a:stretch>
        </p:blipFill>
        <p:spPr bwMode="auto">
          <a:xfrm>
            <a:off x="5715000" y="3681516"/>
            <a:ext cx="2676526" cy="2795483"/>
          </a:xfrm>
          <a:prstGeom prst="rect">
            <a:avLst/>
          </a:prstGeom>
          <a:noFill/>
        </p:spPr>
      </p:pic>
      <p:pic>
        <p:nvPicPr>
          <p:cNvPr id="5" name="Picture 2" descr="fruits2"/>
          <p:cNvPicPr>
            <a:picLocks noChangeAspect="1" noChangeArrowheads="1"/>
          </p:cNvPicPr>
          <p:nvPr/>
        </p:nvPicPr>
        <p:blipFill>
          <a:blip r:embed="rId3" cstate="print"/>
          <a:srcRect/>
          <a:stretch>
            <a:fillRect/>
          </a:stretch>
        </p:blipFill>
        <p:spPr bwMode="auto">
          <a:xfrm>
            <a:off x="5715000" y="990600"/>
            <a:ext cx="2877389" cy="2535238"/>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and  Learning  in  Children</a:t>
            </a:r>
            <a:endParaRPr lang="en-US" dirty="0"/>
          </a:p>
        </p:txBody>
      </p:sp>
      <p:sp>
        <p:nvSpPr>
          <p:cNvPr id="3" name="Content Placeholder 2"/>
          <p:cNvSpPr>
            <a:spLocks noGrp="1"/>
          </p:cNvSpPr>
          <p:nvPr>
            <p:ph idx="1"/>
          </p:nvPr>
        </p:nvSpPr>
        <p:spPr>
          <a:xfrm>
            <a:off x="457200" y="1600200"/>
            <a:ext cx="4343400" cy="4525963"/>
          </a:xfrm>
        </p:spPr>
        <p:txBody>
          <a:bodyPr>
            <a:normAutofit/>
          </a:bodyPr>
          <a:lstStyle/>
          <a:p>
            <a:r>
              <a:rPr lang="en-US" b="1" u="sng" dirty="0">
                <a:latin typeface="Times New Roman" pitchFamily="18" charset="0"/>
                <a:cs typeface="Times New Roman" pitchFamily="18" charset="0"/>
              </a:rPr>
              <a:t>Milk Group:</a:t>
            </a:r>
          </a:p>
          <a:p>
            <a:r>
              <a:rPr lang="en-US" u="sng" dirty="0">
                <a:latin typeface="Times New Roman" pitchFamily="18" charset="0"/>
                <a:cs typeface="Times New Roman" pitchFamily="18" charset="0"/>
              </a:rPr>
              <a:t>2 to 3 cups a day</a:t>
            </a:r>
          </a:p>
          <a:p>
            <a:r>
              <a:rPr lang="en-US" dirty="0">
                <a:latin typeface="Times New Roman" pitchFamily="18" charset="0"/>
                <a:cs typeface="Times New Roman" pitchFamily="18" charset="0"/>
              </a:rPr>
              <a:t>Whole or Soy/almond milk</a:t>
            </a:r>
          </a:p>
          <a:p>
            <a:r>
              <a:rPr lang="en-US" dirty="0">
                <a:latin typeface="Times New Roman" pitchFamily="18" charset="0"/>
                <a:cs typeface="Times New Roman" pitchFamily="18" charset="0"/>
              </a:rPr>
              <a:t>4 to 6 oz Yogurt </a:t>
            </a:r>
          </a:p>
          <a:p>
            <a:r>
              <a:rPr lang="en-US" dirty="0">
                <a:latin typeface="Times New Roman" pitchFamily="18" charset="0"/>
                <a:cs typeface="Times New Roman" pitchFamily="18" charset="0"/>
              </a:rPr>
              <a:t>1 slice Cheese </a:t>
            </a:r>
          </a:p>
        </p:txBody>
      </p:sp>
      <p:pic>
        <p:nvPicPr>
          <p:cNvPr id="7170" name="Picture 2" descr="USDA my plate icon"/>
          <p:cNvPicPr>
            <a:picLocks noChangeAspect="1" noChangeArrowheads="1"/>
          </p:cNvPicPr>
          <p:nvPr/>
        </p:nvPicPr>
        <p:blipFill>
          <a:blip r:embed="rId2" cstate="print"/>
          <a:srcRect/>
          <a:stretch>
            <a:fillRect/>
          </a:stretch>
        </p:blipFill>
        <p:spPr bwMode="auto">
          <a:xfrm>
            <a:off x="5181600" y="3581400"/>
            <a:ext cx="3333750" cy="2895600"/>
          </a:xfrm>
          <a:prstGeom prst="rect">
            <a:avLst/>
          </a:prstGeom>
          <a:noFill/>
        </p:spPr>
      </p:pic>
      <p:pic>
        <p:nvPicPr>
          <p:cNvPr id="5" name="Picture 5" descr="slide_1-10"/>
          <p:cNvPicPr>
            <a:picLocks noChangeAspect="1" noChangeArrowheads="1"/>
          </p:cNvPicPr>
          <p:nvPr/>
        </p:nvPicPr>
        <p:blipFill>
          <a:blip r:embed="rId3" cstate="print"/>
          <a:srcRect/>
          <a:stretch>
            <a:fillRect/>
          </a:stretch>
        </p:blipFill>
        <p:spPr bwMode="auto">
          <a:xfrm>
            <a:off x="5943600" y="1371600"/>
            <a:ext cx="2133600" cy="208661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and  Learning  in  Children</a:t>
            </a:r>
            <a:endParaRPr lang="en-US" sz="3600" dirty="0"/>
          </a:p>
        </p:txBody>
      </p:sp>
      <p:sp>
        <p:nvSpPr>
          <p:cNvPr id="3" name="Content Placeholder 2"/>
          <p:cNvSpPr>
            <a:spLocks noGrp="1"/>
          </p:cNvSpPr>
          <p:nvPr>
            <p:ph idx="1"/>
          </p:nvPr>
        </p:nvSpPr>
        <p:spPr>
          <a:xfrm>
            <a:off x="0" y="1219200"/>
            <a:ext cx="9144000" cy="5638800"/>
          </a:xfrm>
        </p:spPr>
        <p:txBody>
          <a:bodyPr>
            <a:normAutofit/>
          </a:bodyPr>
          <a:lstStyle/>
          <a:p>
            <a:r>
              <a:rPr lang="en-US" b="1" u="sng" dirty="0">
                <a:latin typeface="Times New Roman" pitchFamily="18" charset="0"/>
                <a:cs typeface="Times New Roman" pitchFamily="18" charset="0"/>
              </a:rPr>
              <a:t>Protein Group</a:t>
            </a:r>
            <a:r>
              <a:rPr lang="en-US" dirty="0">
                <a:latin typeface="Times New Roman" pitchFamily="18" charset="0"/>
                <a:cs typeface="Times New Roman" pitchFamily="18" charset="0"/>
              </a:rPr>
              <a:t>:</a:t>
            </a:r>
          </a:p>
          <a:p>
            <a:r>
              <a:rPr lang="en-US" u="sng" dirty="0">
                <a:latin typeface="Times New Roman" pitchFamily="18" charset="0"/>
                <a:cs typeface="Times New Roman" pitchFamily="18" charset="0"/>
              </a:rPr>
              <a:t>2 to 3 ounces per day</a:t>
            </a:r>
          </a:p>
          <a:p>
            <a:r>
              <a:rPr lang="en-US" dirty="0">
                <a:latin typeface="Times New Roman" pitchFamily="18" charset="0"/>
                <a:cs typeface="Times New Roman" pitchFamily="18" charset="0"/>
              </a:rPr>
              <a:t>½ cup beans (black, pinto,</a:t>
            </a:r>
            <a:br>
              <a:rPr lang="en-US" dirty="0">
                <a:latin typeface="Times New Roman" pitchFamily="18" charset="0"/>
                <a:cs typeface="Times New Roman" pitchFamily="18" charset="0"/>
              </a:rPr>
            </a:br>
            <a:r>
              <a:rPr lang="en-US" dirty="0">
                <a:latin typeface="Times New Roman" pitchFamily="18" charset="0"/>
                <a:cs typeface="Times New Roman" pitchFamily="18" charset="0"/>
              </a:rPr>
              <a:t> kidney, lentils, nuts)</a:t>
            </a:r>
          </a:p>
          <a:p>
            <a:r>
              <a:rPr lang="en-US" dirty="0">
                <a:latin typeface="Times New Roman" pitchFamily="18" charset="0"/>
                <a:cs typeface="Times New Roman" pitchFamily="18" charset="0"/>
              </a:rPr>
              <a:t>1 Tbsp peanut butter</a:t>
            </a:r>
          </a:p>
          <a:p>
            <a:r>
              <a:rPr lang="en-US" dirty="0">
                <a:latin typeface="Times New Roman" pitchFamily="18" charset="0"/>
                <a:cs typeface="Times New Roman" pitchFamily="18" charset="0"/>
              </a:rPr>
              <a:t> 1 egg</a:t>
            </a:r>
          </a:p>
          <a:p>
            <a:r>
              <a:rPr lang="en-US" dirty="0">
                <a:latin typeface="Times New Roman" pitchFamily="18" charset="0"/>
                <a:cs typeface="Times New Roman" pitchFamily="18" charset="0"/>
              </a:rPr>
              <a:t> 2 </a:t>
            </a:r>
            <a:r>
              <a:rPr lang="en-US" dirty="0" err="1">
                <a:latin typeface="Times New Roman" pitchFamily="18" charset="0"/>
                <a:cs typeface="Times New Roman" pitchFamily="18" charset="0"/>
              </a:rPr>
              <a:t>oz</a:t>
            </a:r>
            <a:r>
              <a:rPr lang="en-US" dirty="0">
                <a:latin typeface="Times New Roman" pitchFamily="18" charset="0"/>
                <a:cs typeface="Times New Roman" pitchFamily="18" charset="0"/>
              </a:rPr>
              <a:t> Fish, chicken,</a:t>
            </a:r>
          </a:p>
          <a:p>
            <a:pPr marL="0" indent="0">
              <a:buNone/>
            </a:pPr>
            <a:r>
              <a:rPr lang="en-US" dirty="0">
                <a:latin typeface="Times New Roman" pitchFamily="18" charset="0"/>
                <a:cs typeface="Times New Roman" pitchFamily="18" charset="0"/>
              </a:rPr>
              <a:t>     meat alternatives</a:t>
            </a:r>
          </a:p>
          <a:p>
            <a:pPr>
              <a:buNone/>
            </a:pPr>
            <a:r>
              <a:rPr lang="en-US" dirty="0">
                <a:latin typeface="Times New Roman" pitchFamily="18" charset="0"/>
                <a:cs typeface="Times New Roman" pitchFamily="18" charset="0"/>
              </a:rPr>
              <a:t> </a:t>
            </a:r>
          </a:p>
        </p:txBody>
      </p:sp>
      <p:pic>
        <p:nvPicPr>
          <p:cNvPr id="4" name="Picture 2" descr="USDA my plate icon"/>
          <p:cNvPicPr>
            <a:picLocks noChangeAspect="1" noChangeArrowheads="1"/>
          </p:cNvPicPr>
          <p:nvPr/>
        </p:nvPicPr>
        <p:blipFill>
          <a:blip r:embed="rId2" cstate="print"/>
          <a:srcRect/>
          <a:stretch>
            <a:fillRect/>
          </a:stretch>
        </p:blipFill>
        <p:spPr bwMode="auto">
          <a:xfrm>
            <a:off x="5362576" y="3048000"/>
            <a:ext cx="3333750" cy="3276600"/>
          </a:xfrm>
          <a:prstGeom prst="rect">
            <a:avLst/>
          </a:prstGeom>
          <a:noFill/>
        </p:spPr>
      </p:pic>
      <p:pic>
        <p:nvPicPr>
          <p:cNvPr id="5" name="Picture 6" descr="slide_7-0"/>
          <p:cNvPicPr>
            <a:picLocks noChangeAspect="1" noChangeArrowheads="1"/>
          </p:cNvPicPr>
          <p:nvPr/>
        </p:nvPicPr>
        <p:blipFill>
          <a:blip r:embed="rId3" cstate="print"/>
          <a:srcRect l="2022" t="24001" r="4973" b="20000"/>
          <a:stretch>
            <a:fillRect/>
          </a:stretch>
        </p:blipFill>
        <p:spPr bwMode="auto">
          <a:xfrm>
            <a:off x="5029200" y="1295400"/>
            <a:ext cx="1752600" cy="1517650"/>
          </a:xfrm>
          <a:prstGeom prst="rect">
            <a:avLst/>
          </a:prstGeom>
          <a:noFill/>
        </p:spPr>
      </p:pic>
      <p:pic>
        <p:nvPicPr>
          <p:cNvPr id="6" name="Picture 7" descr="slide_6-4d"/>
          <p:cNvPicPr>
            <a:picLocks noChangeAspect="1" noChangeArrowheads="1"/>
          </p:cNvPicPr>
          <p:nvPr/>
        </p:nvPicPr>
        <p:blipFill>
          <a:blip r:embed="rId4" cstate="print"/>
          <a:srcRect/>
          <a:stretch>
            <a:fillRect/>
          </a:stretch>
        </p:blipFill>
        <p:spPr bwMode="auto">
          <a:xfrm>
            <a:off x="7010400" y="1143001"/>
            <a:ext cx="1767468" cy="1600200"/>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t>
            </a:r>
            <a:b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and  Learning  in  Children</a:t>
            </a:r>
            <a:endParaRPr lang="en-US" dirty="0"/>
          </a:p>
        </p:txBody>
      </p:sp>
      <p:sp>
        <p:nvSpPr>
          <p:cNvPr id="3" name="Content Placeholder 2"/>
          <p:cNvSpPr>
            <a:spLocks noGrp="1"/>
          </p:cNvSpPr>
          <p:nvPr>
            <p:ph idx="1"/>
          </p:nvPr>
        </p:nvSpPr>
        <p:spPr>
          <a:xfrm>
            <a:off x="0" y="1143000"/>
            <a:ext cx="4724400" cy="3733801"/>
          </a:xfrm>
        </p:spPr>
        <p:txBody>
          <a:bodyPr>
            <a:normAutofit fontScale="92500" lnSpcReduction="20000"/>
          </a:bodyPr>
          <a:lstStyle/>
          <a:p>
            <a:r>
              <a:rPr lang="en-US" b="1" u="sng" dirty="0">
                <a:latin typeface="Times New Roman" pitchFamily="18" charset="0"/>
                <a:cs typeface="Times New Roman" pitchFamily="18" charset="0"/>
              </a:rPr>
              <a:t>Oils/Fats</a:t>
            </a:r>
            <a:r>
              <a:rPr lang="en-US" dirty="0">
                <a:latin typeface="Times New Roman" pitchFamily="18" charset="0"/>
                <a:cs typeface="Times New Roman" pitchFamily="18" charset="0"/>
              </a:rPr>
              <a:t>:</a:t>
            </a:r>
          </a:p>
          <a:p>
            <a:r>
              <a:rPr lang="en-US" b="1" u="sng" dirty="0">
                <a:latin typeface="Times New Roman" pitchFamily="18" charset="0"/>
                <a:cs typeface="Times New Roman" pitchFamily="18" charset="0"/>
              </a:rPr>
              <a:t>3 teaspoons per day</a:t>
            </a:r>
          </a:p>
          <a:p>
            <a:r>
              <a:rPr lang="en-US" dirty="0">
                <a:latin typeface="Times New Roman" pitchFamily="18" charset="0"/>
                <a:cs typeface="Times New Roman" pitchFamily="18" charset="0"/>
              </a:rPr>
              <a:t>Olive oil (monounsaturated)</a:t>
            </a:r>
          </a:p>
          <a:p>
            <a:r>
              <a:rPr lang="en-US" dirty="0">
                <a:latin typeface="Times New Roman" pitchFamily="18" charset="0"/>
                <a:cs typeface="Times New Roman" pitchFamily="18" charset="0"/>
              </a:rPr>
              <a:t>Mayonnaise** </a:t>
            </a:r>
          </a:p>
          <a:p>
            <a:r>
              <a:rPr lang="en-US" dirty="0">
                <a:latin typeface="Times New Roman" pitchFamily="18" charset="0"/>
                <a:cs typeface="Times New Roman" pitchFamily="18" charset="0"/>
              </a:rPr>
              <a:t>Margarine**</a:t>
            </a:r>
          </a:p>
          <a:p>
            <a:r>
              <a:rPr lang="en-US" dirty="0">
                <a:latin typeface="Times New Roman" pitchFamily="18" charset="0"/>
                <a:cs typeface="Times New Roman" pitchFamily="18" charset="0"/>
              </a:rPr>
              <a:t>Avocado</a:t>
            </a:r>
          </a:p>
          <a:p>
            <a:r>
              <a:rPr lang="en-US" dirty="0">
                <a:latin typeface="Times New Roman" pitchFamily="18" charset="0"/>
                <a:cs typeface="Times New Roman" pitchFamily="18" charset="0"/>
              </a:rPr>
              <a:t>Nuts and nut butters</a:t>
            </a:r>
          </a:p>
        </p:txBody>
      </p:sp>
      <p:sp>
        <p:nvSpPr>
          <p:cNvPr id="4" name="Rectangle 3"/>
          <p:cNvSpPr/>
          <p:nvPr/>
        </p:nvSpPr>
        <p:spPr>
          <a:xfrm>
            <a:off x="304800" y="4800600"/>
            <a:ext cx="8839200" cy="2062103"/>
          </a:xfrm>
          <a:prstGeom prst="rect">
            <a:avLst/>
          </a:prstGeom>
        </p:spPr>
        <p:txBody>
          <a:bodyPr wrap="square">
            <a:spAutoFit/>
          </a:bodyPr>
          <a:lstStyle/>
          <a:p>
            <a:r>
              <a:rPr lang="en-US" sz="3200" b="1" dirty="0">
                <a:latin typeface="Times New Roman" pitchFamily="18" charset="0"/>
                <a:cs typeface="Times New Roman" pitchFamily="18" charset="0"/>
              </a:rPr>
              <a:t>**Caution: </a:t>
            </a:r>
            <a:r>
              <a:rPr lang="en-US" sz="3200" dirty="0">
                <a:latin typeface="Times New Roman" pitchFamily="18" charset="0"/>
                <a:cs typeface="Times New Roman" pitchFamily="18" charset="0"/>
              </a:rPr>
              <a:t>It is important to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learn to read food labels to avoid </a:t>
            </a:r>
            <a:br>
              <a:rPr lang="en-US" sz="3200" dirty="0">
                <a:latin typeface="Times New Roman" pitchFamily="18" charset="0"/>
                <a:cs typeface="Times New Roman" pitchFamily="18" charset="0"/>
              </a:rPr>
            </a:br>
            <a:r>
              <a:rPr lang="en-US" sz="3200" dirty="0">
                <a:latin typeface="Times New Roman" pitchFamily="18" charset="0"/>
                <a:cs typeface="Times New Roman" pitchFamily="18" charset="0"/>
              </a:rPr>
              <a:t> foods containing </a:t>
            </a:r>
            <a:r>
              <a:rPr lang="en-US" sz="3200" b="1" dirty="0">
                <a:latin typeface="Times New Roman" pitchFamily="18" charset="0"/>
                <a:cs typeface="Times New Roman" pitchFamily="18" charset="0"/>
              </a:rPr>
              <a:t>Trans fats</a:t>
            </a:r>
            <a:r>
              <a:rPr lang="en-US" sz="3200" dirty="0">
                <a:latin typeface="Times New Roman" pitchFamily="18" charset="0"/>
                <a:cs typeface="Times New Roman" pitchFamily="18" charset="0"/>
              </a:rPr>
              <a:t>. </a:t>
            </a:r>
          </a:p>
          <a:p>
            <a:pPr>
              <a:buFont typeface="Arial" pitchFamily="34" charset="0"/>
              <a:buChar char="•"/>
            </a:pPr>
            <a:r>
              <a:rPr lang="en-US" sz="3200" b="1" dirty="0">
                <a:latin typeface="Times New Roman" pitchFamily="18" charset="0"/>
                <a:cs typeface="Times New Roman" pitchFamily="18" charset="0"/>
              </a:rPr>
              <a:t>Hydrogenated </a:t>
            </a:r>
            <a:r>
              <a:rPr lang="en-US" sz="3200" dirty="0">
                <a:latin typeface="Times New Roman" pitchFamily="18" charset="0"/>
                <a:cs typeface="Times New Roman" pitchFamily="18" charset="0"/>
              </a:rPr>
              <a:t> or </a:t>
            </a:r>
            <a:r>
              <a:rPr lang="en-US" sz="3200" b="1" dirty="0">
                <a:latin typeface="Times New Roman" pitchFamily="18" charset="0"/>
                <a:cs typeface="Times New Roman" pitchFamily="18" charset="0"/>
              </a:rPr>
              <a:t>partially hydrogenated fats/oil </a:t>
            </a:r>
          </a:p>
        </p:txBody>
      </p:sp>
      <p:pic>
        <p:nvPicPr>
          <p:cNvPr id="5" name="Picture 2" descr="USDA my plate icon"/>
          <p:cNvPicPr>
            <a:picLocks noChangeAspect="1" noChangeArrowheads="1"/>
          </p:cNvPicPr>
          <p:nvPr/>
        </p:nvPicPr>
        <p:blipFill>
          <a:blip r:embed="rId2" cstate="print"/>
          <a:srcRect/>
          <a:stretch>
            <a:fillRect/>
          </a:stretch>
        </p:blipFill>
        <p:spPr bwMode="auto">
          <a:xfrm>
            <a:off x="6179526" y="3124200"/>
            <a:ext cx="2964474" cy="3200400"/>
          </a:xfrm>
          <a:prstGeom prst="rect">
            <a:avLst/>
          </a:prstGeom>
          <a:noFill/>
        </p:spPr>
      </p:pic>
      <p:pic>
        <p:nvPicPr>
          <p:cNvPr id="6" name="Picture 6" descr="slide_6-4b"/>
          <p:cNvPicPr>
            <a:picLocks noChangeAspect="1" noChangeArrowheads="1"/>
          </p:cNvPicPr>
          <p:nvPr/>
        </p:nvPicPr>
        <p:blipFill>
          <a:blip r:embed="rId3" cstate="print"/>
          <a:srcRect/>
          <a:stretch>
            <a:fillRect/>
          </a:stretch>
        </p:blipFill>
        <p:spPr bwMode="auto">
          <a:xfrm>
            <a:off x="5943600" y="1219200"/>
            <a:ext cx="1475906" cy="1274762"/>
          </a:xfrm>
          <a:prstGeom prst="rect">
            <a:avLst/>
          </a:prstGeom>
          <a:noFill/>
        </p:spPr>
      </p:pic>
      <p:pic>
        <p:nvPicPr>
          <p:cNvPr id="7" name="Picture 5" descr="slide_6-4"/>
          <p:cNvPicPr>
            <a:picLocks noChangeAspect="1" noChangeArrowheads="1"/>
          </p:cNvPicPr>
          <p:nvPr/>
        </p:nvPicPr>
        <p:blipFill>
          <a:blip r:embed="rId4" cstate="print"/>
          <a:srcRect/>
          <a:stretch>
            <a:fillRect/>
          </a:stretch>
        </p:blipFill>
        <p:spPr bwMode="auto">
          <a:xfrm>
            <a:off x="5257800" y="2438400"/>
            <a:ext cx="938212" cy="1016156"/>
          </a:xfrm>
          <a:prstGeom prst="rect">
            <a:avLst/>
          </a:prstGeom>
          <a:noFill/>
        </p:spPr>
      </p:pic>
      <p:pic>
        <p:nvPicPr>
          <p:cNvPr id="8" name="Picture 6" descr="slide_6-0"/>
          <p:cNvPicPr>
            <a:picLocks noChangeAspect="1" noChangeArrowheads="1"/>
          </p:cNvPicPr>
          <p:nvPr/>
        </p:nvPicPr>
        <p:blipFill>
          <a:blip r:embed="rId5" cstate="print"/>
          <a:srcRect/>
          <a:stretch>
            <a:fillRect/>
          </a:stretch>
        </p:blipFill>
        <p:spPr bwMode="auto">
          <a:xfrm>
            <a:off x="7391400" y="1143000"/>
            <a:ext cx="1114245" cy="1905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and  Learning  in  Children</a:t>
            </a:r>
            <a:endParaRPr lang="en-US" dirty="0"/>
          </a:p>
        </p:txBody>
      </p:sp>
      <p:sp>
        <p:nvSpPr>
          <p:cNvPr id="3" name="Content Placeholder 2"/>
          <p:cNvSpPr>
            <a:spLocks noGrp="1"/>
          </p:cNvSpPr>
          <p:nvPr>
            <p:ph idx="1"/>
          </p:nvPr>
        </p:nvSpPr>
        <p:spPr>
          <a:xfrm>
            <a:off x="0" y="1066800"/>
            <a:ext cx="9144000" cy="5791200"/>
          </a:xfrm>
        </p:spPr>
        <p:txBody>
          <a:bodyPr>
            <a:noAutofit/>
          </a:bodyPr>
          <a:lstStyle/>
          <a:p>
            <a:r>
              <a:rPr lang="en-US" sz="3600" b="1" dirty="0">
                <a:latin typeface="Times New Roman" pitchFamily="18" charset="0"/>
                <a:cs typeface="Times New Roman" pitchFamily="18" charset="0"/>
              </a:rPr>
              <a:t>Trans and saturated fats: </a:t>
            </a:r>
            <a:r>
              <a:rPr lang="en-US" sz="3600" dirty="0">
                <a:latin typeface="Times New Roman" pitchFamily="18" charset="0"/>
                <a:cs typeface="Times New Roman" pitchFamily="18" charset="0"/>
              </a:rPr>
              <a:t>Trans and saturated fats </a:t>
            </a:r>
            <a:br>
              <a:rPr lang="en-US" sz="3600" b="1" dirty="0">
                <a:latin typeface="Times New Roman" pitchFamily="18" charset="0"/>
                <a:cs typeface="Times New Roman" pitchFamily="18" charset="0"/>
              </a:rPr>
            </a:br>
            <a:r>
              <a:rPr lang="en-US" sz="3600" b="1" dirty="0">
                <a:latin typeface="Times New Roman" pitchFamily="18" charset="0"/>
                <a:cs typeface="Times New Roman" pitchFamily="18" charset="0"/>
              </a:rPr>
              <a:t> </a:t>
            </a:r>
            <a:r>
              <a:rPr lang="en-US" sz="3600" dirty="0">
                <a:latin typeface="Times New Roman" pitchFamily="18" charset="0"/>
                <a:cs typeface="Times New Roman" pitchFamily="18" charset="0"/>
              </a:rPr>
              <a:t>in food are a problem because they actually displace good fats, creating stiff membranes, eliminating flexible brain membranes, impair delicate changes in the shape of neurons essential for cell communication, and accumulate especially in synapses, impacting all brain communication</a:t>
            </a:r>
            <a:r>
              <a:rPr lang="en-US" sz="2800" dirty="0">
                <a:latin typeface="Times New Roman" pitchFamily="18" charset="0"/>
                <a:cs typeface="Times New Roman" pitchFamily="18" charset="0"/>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and  Learning  in  Children</a:t>
            </a:r>
            <a:endParaRPr lang="en-US" dirty="0"/>
          </a:p>
        </p:txBody>
      </p:sp>
      <p:sp>
        <p:nvSpPr>
          <p:cNvPr id="3" name="Content Placeholder 2"/>
          <p:cNvSpPr>
            <a:spLocks noGrp="1"/>
          </p:cNvSpPr>
          <p:nvPr>
            <p:ph idx="1"/>
          </p:nvPr>
        </p:nvSpPr>
        <p:spPr/>
        <p:txBody>
          <a:bodyPr/>
          <a:lstStyle/>
          <a:p>
            <a:r>
              <a:rPr lang="en-US" dirty="0">
                <a:latin typeface="Times New Roman" pitchFamily="18" charset="0"/>
                <a:cs typeface="Times New Roman" pitchFamily="18" charset="0"/>
              </a:rPr>
              <a:t>These fats are like sludge, disrupting oxygen and blood flow in and out of the brain circulation system.  The presence of these fats in a diet that is also low in magnesium, causes plaque formation and further brain damage; accumulate in the retina resulting  in eye-brain coordination</a:t>
            </a:r>
            <a:r>
              <a:rPr lang="en-US" u="sng" dirty="0">
                <a:latin typeface="Times New Roman" pitchFamily="18" charset="0"/>
                <a:cs typeface="Times New Roman" pitchFamily="18" charset="0"/>
              </a:rPr>
              <a:t>, potential learning difficulties, slow learning,  making more errors, especially with more difficult tasks</a:t>
            </a:r>
            <a:endParaRPr lang="en-US" u="sng" dirty="0"/>
          </a:p>
        </p:txBody>
      </p:sp>
    </p:spTree>
    <p:extLst>
      <p:ext uri="{BB962C8B-B14F-4D97-AF65-F5344CB8AC3E}">
        <p14:creationId xmlns:p14="http://schemas.microsoft.com/office/powerpoint/2010/main" val="2586190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990600"/>
          </a:xfrm>
        </p:spPr>
        <p:txBody>
          <a:bodyPr>
            <a:no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and  Learning  in  Children</a:t>
            </a:r>
            <a:endParaRPr lang="en-US" sz="3600" dirty="0"/>
          </a:p>
        </p:txBody>
      </p:sp>
      <p:pic>
        <p:nvPicPr>
          <p:cNvPr id="5" name="Picture 2"/>
          <p:cNvPicPr>
            <a:picLocks noChangeAspect="1" noChangeArrowheads="1"/>
          </p:cNvPicPr>
          <p:nvPr/>
        </p:nvPicPr>
        <p:blipFill>
          <a:blip r:embed="rId2" cstate="print"/>
          <a:srcRect/>
          <a:stretch>
            <a:fillRect/>
          </a:stretch>
        </p:blipFill>
        <p:spPr>
          <a:xfrm>
            <a:off x="0" y="2362200"/>
            <a:ext cx="2438400" cy="2744132"/>
          </a:xfrm>
          <a:prstGeom prst="rect">
            <a:avLst/>
          </a:prstGeom>
          <a:noFill/>
        </p:spPr>
      </p:pic>
      <p:sp>
        <p:nvSpPr>
          <p:cNvPr id="6" name="Content Placeholder 5"/>
          <p:cNvSpPr>
            <a:spLocks noGrp="1"/>
          </p:cNvSpPr>
          <p:nvPr>
            <p:ph idx="1"/>
          </p:nvPr>
        </p:nvSpPr>
        <p:spPr>
          <a:xfrm>
            <a:off x="2514600" y="990600"/>
            <a:ext cx="6629400" cy="5943600"/>
          </a:xfrm>
        </p:spPr>
        <p:txBody>
          <a:bodyPr>
            <a:normAutofit lnSpcReduction="10000"/>
          </a:bodyPr>
          <a:lstStyle/>
          <a:p>
            <a:pPr>
              <a:buNone/>
            </a:pPr>
            <a:r>
              <a:rPr lang="en-US" b="1" dirty="0">
                <a:effectLst>
                  <a:outerShdw blurRad="38100" dist="38100" dir="2700000" algn="tl">
                    <a:srgbClr val="000000">
                      <a:alpha val="43137"/>
                    </a:srgbClr>
                  </a:outerShdw>
                </a:effectLst>
                <a:latin typeface="Times New Roman" pitchFamily="18" charset="0"/>
                <a:cs typeface="Times New Roman" pitchFamily="18" charset="0"/>
              </a:rPr>
              <a:t> </a:t>
            </a:r>
            <a:r>
              <a:rPr lang="en-US" b="1" u="sng" dirty="0">
                <a:effectLst>
                  <a:outerShdw blurRad="38100" dist="38100" dir="2700000" algn="tl">
                    <a:srgbClr val="000000">
                      <a:alpha val="43137"/>
                    </a:srgbClr>
                  </a:outerShdw>
                </a:effectLst>
                <a:latin typeface="Times New Roman" pitchFamily="18" charset="0"/>
                <a:cs typeface="Times New Roman" pitchFamily="18" charset="0"/>
              </a:rPr>
              <a:t>Water – the forgotten nutrient</a:t>
            </a:r>
          </a:p>
          <a:p>
            <a:r>
              <a:rPr lang="en-US" dirty="0">
                <a:effectLst>
                  <a:outerShdw blurRad="38100" dist="38100" dir="2700000" algn="tl">
                    <a:srgbClr val="000000">
                      <a:alpha val="43137"/>
                    </a:srgbClr>
                  </a:outerShdw>
                </a:effectLst>
                <a:latin typeface="Times New Roman" pitchFamily="18" charset="0"/>
                <a:cs typeface="Times New Roman" pitchFamily="18" charset="0"/>
              </a:rPr>
              <a:t>Although water is a very important nutrient and is needed for a nearly unlimited number of uses, most people still do not ingest enough water. </a:t>
            </a:r>
          </a:p>
          <a:p>
            <a:r>
              <a:rPr lang="en-US" u="sng" dirty="0">
                <a:effectLst>
                  <a:outerShdw blurRad="38100" dist="38100" dir="2700000" algn="tl">
                    <a:srgbClr val="000000">
                      <a:alpha val="43137"/>
                    </a:srgbClr>
                  </a:outerShdw>
                </a:effectLst>
                <a:latin typeface="Times New Roman" pitchFamily="18" charset="0"/>
                <a:cs typeface="Times New Roman" pitchFamily="18" charset="0"/>
              </a:rPr>
              <a:t>1 to 2 cups for  young  children</a:t>
            </a:r>
          </a:p>
          <a:p>
            <a:r>
              <a:rPr lang="en-US" u="sng" dirty="0">
                <a:effectLst>
                  <a:outerShdw blurRad="38100" dist="38100" dir="2700000" algn="tl">
                    <a:srgbClr val="000000">
                      <a:alpha val="43137"/>
                    </a:srgbClr>
                  </a:outerShdw>
                </a:effectLst>
                <a:latin typeface="Times New Roman" pitchFamily="18" charset="0"/>
                <a:cs typeface="Times New Roman" pitchFamily="18" charset="0"/>
              </a:rPr>
              <a:t>The body needs a water environment for nearly every metabolic process that occurs in the various systems.</a:t>
            </a:r>
          </a:p>
          <a:p>
            <a:r>
              <a:rPr lang="en-US" u="sng" dirty="0">
                <a:effectLst>
                  <a:outerShdw blurRad="38100" dist="38100" dir="2700000" algn="tl">
                    <a:srgbClr val="000000">
                      <a:alpha val="43137"/>
                    </a:srgbClr>
                  </a:outerShdw>
                </a:effectLst>
                <a:latin typeface="Times New Roman" pitchFamily="18" charset="0"/>
                <a:cs typeface="Times New Roman" pitchFamily="18" charset="0"/>
              </a:rPr>
              <a:t>To remain properly hydrated, water intake ought to equal water output</a:t>
            </a:r>
            <a:r>
              <a:rPr lang="en-US" dirty="0">
                <a:effectLst>
                  <a:outerShdw blurRad="38100" dist="38100" dir="2700000" algn="tl">
                    <a:srgbClr val="000000">
                      <a:alpha val="43137"/>
                    </a:srgbClr>
                  </a:outerShdw>
                </a:effectLst>
                <a:latin typeface="Times New Roman" pitchFamily="18" charset="0"/>
                <a:cs typeface="Times New Roman" pitchFamily="18" charset="0"/>
              </a:rPr>
              <a:t>.</a:t>
            </a:r>
          </a:p>
          <a:p>
            <a:pPr>
              <a:buNone/>
            </a:pPr>
            <a:endParaRPr lang="en-US"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and  Learning  in  Children</a:t>
            </a:r>
            <a:endParaRPr lang="en-US" sz="3600" dirty="0"/>
          </a:p>
        </p:txBody>
      </p:sp>
      <p:sp>
        <p:nvSpPr>
          <p:cNvPr id="3" name="Content Placeholder 2"/>
          <p:cNvSpPr>
            <a:spLocks noGrp="1"/>
          </p:cNvSpPr>
          <p:nvPr>
            <p:ph idx="1"/>
          </p:nvPr>
        </p:nvSpPr>
        <p:spPr>
          <a:xfrm>
            <a:off x="0" y="1066800"/>
            <a:ext cx="6477000" cy="5791200"/>
          </a:xfrm>
        </p:spPr>
        <p:txBody>
          <a:bodyPr>
            <a:normAutofit fontScale="92500" lnSpcReduction="10000"/>
          </a:bodyPr>
          <a:lstStyle/>
          <a:p>
            <a:r>
              <a:rPr lang="en-US" b="1" dirty="0">
                <a:latin typeface="Times New Roman" pitchFamily="18" charset="0"/>
                <a:cs typeface="Times New Roman" pitchFamily="18" charset="0"/>
              </a:rPr>
              <a:t>Thirst</a:t>
            </a:r>
            <a:r>
              <a:rPr lang="en-US" dirty="0">
                <a:latin typeface="Times New Roman" pitchFamily="18" charset="0"/>
                <a:cs typeface="Times New Roman" pitchFamily="18" charset="0"/>
              </a:rPr>
              <a:t> is the driving force for water intake, but the thirst mechanism is poorly understood by most people.</a:t>
            </a:r>
          </a:p>
          <a:p>
            <a:r>
              <a:rPr lang="en-US" dirty="0">
                <a:latin typeface="Times New Roman" pitchFamily="18" charset="0"/>
                <a:cs typeface="Times New Roman" pitchFamily="18" charset="0"/>
              </a:rPr>
              <a:t>Thirst is quenched almost as soon as you begin drinking water, even though the water has not yet been absorbed into the blood.</a:t>
            </a:r>
          </a:p>
          <a:p>
            <a:r>
              <a:rPr lang="en-US" u="sng" dirty="0">
                <a:latin typeface="Times New Roman" pitchFamily="18" charset="0"/>
                <a:cs typeface="Times New Roman" pitchFamily="18" charset="0"/>
              </a:rPr>
              <a:t>The human brain is more than 80% water, so it is very important for children to drink sufficient amounts of water between meals to stay hydrated. </a:t>
            </a:r>
          </a:p>
          <a:p>
            <a:pPr>
              <a:buNone/>
            </a:pPr>
            <a:r>
              <a:rPr lang="en-US" u="sng" dirty="0">
                <a:latin typeface="Times New Roman" pitchFamily="18" charset="0"/>
                <a:cs typeface="Times New Roman" pitchFamily="18" charset="0"/>
              </a:rPr>
              <a:t> </a:t>
            </a:r>
          </a:p>
          <a:p>
            <a:pPr>
              <a:buNone/>
            </a:pPr>
            <a:endParaRPr lang="en-US"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effectLst>
                <a:outerShdw blurRad="38100" dist="38100" dir="2700000" algn="tl">
                  <a:srgbClr val="000000">
                    <a:alpha val="43137"/>
                  </a:srgbClr>
                </a:outerShdw>
              </a:effectLst>
            </a:endParaRPr>
          </a:p>
        </p:txBody>
      </p:sp>
      <p:pic>
        <p:nvPicPr>
          <p:cNvPr id="4" name="Picture 4" descr="08933_01_0466A.jpg                                             000673ACMacintosh HD                   BA5786A2:"/>
          <p:cNvPicPr>
            <a:picLocks noChangeAspect="1" noChangeArrowheads="1"/>
          </p:cNvPicPr>
          <p:nvPr/>
        </p:nvPicPr>
        <p:blipFill>
          <a:blip r:embed="rId3" cstate="print"/>
          <a:srcRect b="14282"/>
          <a:stretch>
            <a:fillRect/>
          </a:stretch>
        </p:blipFill>
        <p:spPr bwMode="auto">
          <a:xfrm>
            <a:off x="6553200" y="1447800"/>
            <a:ext cx="2109788" cy="54102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Food Deserts and impact on childhood obesity</a:t>
            </a:r>
            <a:endParaRPr lang="en-US" dirty="0"/>
          </a:p>
        </p:txBody>
      </p:sp>
      <p:sp>
        <p:nvSpPr>
          <p:cNvPr id="3" name="Content Placeholder 2"/>
          <p:cNvSpPr>
            <a:spLocks noGrp="1"/>
          </p:cNvSpPr>
          <p:nvPr>
            <p:ph idx="1"/>
          </p:nvPr>
        </p:nvSpPr>
        <p:spPr/>
        <p:txBody>
          <a:bodyPr/>
          <a:lstStyle/>
          <a:p>
            <a:r>
              <a:rPr lang="en-US" dirty="0"/>
              <a:t>USDA Defines </a:t>
            </a:r>
            <a:r>
              <a:rPr lang="en-US" b="1" dirty="0"/>
              <a:t>Food Deserts:</a:t>
            </a:r>
            <a:endParaRPr lang="en-US" dirty="0"/>
          </a:p>
          <a:p>
            <a:r>
              <a:rPr lang="en-US" dirty="0"/>
              <a:t> </a:t>
            </a:r>
            <a:r>
              <a:rPr lang="en-US" b="1" dirty="0"/>
              <a:t>Food deserts</a:t>
            </a:r>
            <a:r>
              <a:rPr lang="en-US" dirty="0"/>
              <a:t> are defined as parts of the country vapid of fresh fruit, vegetables, and other healthful whole </a:t>
            </a:r>
            <a:r>
              <a:rPr lang="en-US" b="1" dirty="0"/>
              <a:t>foods</a:t>
            </a:r>
            <a:r>
              <a:rPr lang="en-US" dirty="0"/>
              <a:t>, usually found in impoverished areas. ...</a:t>
            </a:r>
          </a:p>
          <a:p>
            <a:r>
              <a:rPr lang="en-US" dirty="0"/>
              <a:t> The </a:t>
            </a:r>
            <a:r>
              <a:rPr lang="en-US" b="1" dirty="0"/>
              <a:t>Food Desert</a:t>
            </a:r>
            <a:r>
              <a:rPr lang="en-US" dirty="0"/>
              <a:t> Locator is a part of the First Lady's Let's Move initiative to end childhood obesity.</a:t>
            </a:r>
          </a:p>
        </p:txBody>
      </p:sp>
    </p:spTree>
    <p:extLst>
      <p:ext uri="{BB962C8B-B14F-4D97-AF65-F5344CB8AC3E}">
        <p14:creationId xmlns:p14="http://schemas.microsoft.com/office/powerpoint/2010/main" val="26948541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br>
              <a:rPr lang="en-US" sz="36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6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The </a:t>
            </a:r>
            <a:r>
              <a:rPr lang="en-US" sz="4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t>
            </a:r>
            <a:br>
              <a:rPr lang="en-US" sz="4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and  Learning  in  Children </a:t>
            </a:r>
            <a:b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endParaRPr lang="en-US" b="1" dirty="0"/>
          </a:p>
        </p:txBody>
      </p:sp>
      <p:sp>
        <p:nvSpPr>
          <p:cNvPr id="3" name="Content Placeholder 2"/>
          <p:cNvSpPr>
            <a:spLocks noGrp="1"/>
          </p:cNvSpPr>
          <p:nvPr>
            <p:ph idx="1"/>
          </p:nvPr>
        </p:nvSpPr>
        <p:spPr>
          <a:xfrm>
            <a:off x="0" y="1066800"/>
            <a:ext cx="9144000" cy="5791200"/>
          </a:xfrm>
        </p:spPr>
        <p:txBody>
          <a:bodyPr>
            <a:normAutofit/>
          </a:bodyPr>
          <a:lstStyle/>
          <a:p>
            <a:r>
              <a:rPr lang="en-US" dirty="0">
                <a:effectLst>
                  <a:outerShdw blurRad="38100" dist="38100" dir="2700000" algn="tl">
                    <a:srgbClr val="000000">
                      <a:alpha val="43137"/>
                    </a:srgbClr>
                  </a:outerShdw>
                </a:effectLst>
                <a:latin typeface="Times New Roman" pitchFamily="18" charset="0"/>
                <a:cs typeface="Times New Roman" pitchFamily="18" charset="0"/>
              </a:rPr>
              <a:t>Nutrition is one of several great health influences on human life, beginning with babies in the womb, infancy, childhood, adolescence, and remains a prominent and essential component throughout adulthood for the rest of life.</a:t>
            </a:r>
          </a:p>
          <a:p>
            <a:r>
              <a:rPr lang="en-US" dirty="0">
                <a:effectLst>
                  <a:outerShdw blurRad="38100" dist="38100" dir="2700000" algn="tl">
                    <a:srgbClr val="000000">
                      <a:alpha val="43137"/>
                    </a:srgbClr>
                  </a:outerShdw>
                </a:effectLst>
                <a:latin typeface="Times New Roman" pitchFamily="18" charset="0"/>
                <a:cs typeface="Times New Roman" pitchFamily="18" charset="0"/>
              </a:rPr>
              <a:t>A proper balance of nutrients in the formative period of life, during  the development and growth periods is critical for normal brain development and continued optimal functioning.</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Food Deserts in America</a:t>
            </a:r>
            <a:endParaRPr lang="en-US" dirty="0"/>
          </a:p>
        </p:txBody>
      </p:sp>
      <p:pic>
        <p:nvPicPr>
          <p:cNvPr id="1030" name="Picture 6" descr="Image result"/>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6848" y="1600200"/>
            <a:ext cx="815030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6597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Food Deserts in America</a:t>
            </a:r>
            <a:endParaRPr lang="en-US" dirty="0"/>
          </a:p>
        </p:txBody>
      </p:sp>
      <p:sp>
        <p:nvSpPr>
          <p:cNvPr id="3" name="Content Placeholder 2"/>
          <p:cNvSpPr>
            <a:spLocks noGrp="1"/>
          </p:cNvSpPr>
          <p:nvPr>
            <p:ph idx="1"/>
          </p:nvPr>
        </p:nvSpPr>
        <p:spPr/>
        <p:txBody>
          <a:bodyPr/>
          <a:lstStyle/>
          <a:p>
            <a:r>
              <a:rPr lang="en-US" dirty="0"/>
              <a:t>FOOD DESERT or LOW-ACCESS COMMUNITY = at least 500 people and/or at least 33 percent of a population resides more than one mile from a supermarket or large grocery store</a:t>
            </a:r>
          </a:p>
          <a:p>
            <a:r>
              <a:rPr lang="en-US" dirty="0"/>
              <a:t>Lack of grocery stores is not the only factor, the surplus of fast food and corner stores is as much if not more to blame.</a:t>
            </a:r>
          </a:p>
        </p:txBody>
      </p:sp>
    </p:spTree>
    <p:extLst>
      <p:ext uri="{BB962C8B-B14F-4D97-AF65-F5344CB8AC3E}">
        <p14:creationId xmlns:p14="http://schemas.microsoft.com/office/powerpoint/2010/main" val="30771009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Obesity/ diabetes rates are high</a:t>
            </a:r>
            <a:b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endParaRPr lang="en-US" dirty="0"/>
          </a:p>
        </p:txBody>
      </p:sp>
      <p:sp>
        <p:nvSpPr>
          <p:cNvPr id="5" name="Content Placeholder 4"/>
          <p:cNvSpPr>
            <a:spLocks noGrp="1"/>
          </p:cNvSpPr>
          <p:nvPr>
            <p:ph idx="1"/>
          </p:nvPr>
        </p:nvSpPr>
        <p:spPr/>
        <p:txBody>
          <a:bodyPr/>
          <a:lstStyle/>
          <a:p>
            <a:endParaRPr lang="en-US" dirty="0"/>
          </a:p>
        </p:txBody>
      </p:sp>
      <p:pic>
        <p:nvPicPr>
          <p:cNvPr id="6" name="Picture 5"/>
          <p:cNvPicPr>
            <a:picLocks noChangeAspect="1"/>
          </p:cNvPicPr>
          <p:nvPr/>
        </p:nvPicPr>
        <p:blipFill>
          <a:blip r:embed="rId2"/>
          <a:stretch>
            <a:fillRect/>
          </a:stretch>
        </p:blipFill>
        <p:spPr>
          <a:xfrm>
            <a:off x="0" y="962406"/>
            <a:ext cx="9144000" cy="5797296"/>
          </a:xfrm>
          <a:prstGeom prst="rect">
            <a:avLst/>
          </a:prstGeom>
        </p:spPr>
      </p:pic>
    </p:spTree>
    <p:extLst>
      <p:ext uri="{BB962C8B-B14F-4D97-AF65-F5344CB8AC3E}">
        <p14:creationId xmlns:p14="http://schemas.microsoft.com/office/powerpoint/2010/main" val="3408370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Food Desert Solution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FOOD SWAMP = A geographic area where the superabundance of high-energy foods (for example, caloric snacks sold at convenience stores) inundate healthy food options</a:t>
            </a:r>
          </a:p>
          <a:p>
            <a:r>
              <a:rPr lang="en-US" dirty="0"/>
              <a:t>The Healthy Food Financing Initiative, launched by the Obama administration, is a partnership between the U.S. Departments of Treasury, Agriculture and Health and Human Services to provide financing for developing and equipping grocery stores, small retailers, corner stores, and farmers markets selling healthy food . </a:t>
            </a:r>
          </a:p>
          <a:p>
            <a:endParaRPr lang="en-US" dirty="0"/>
          </a:p>
        </p:txBody>
      </p:sp>
    </p:spTree>
    <p:extLst>
      <p:ext uri="{BB962C8B-B14F-4D97-AF65-F5344CB8AC3E}">
        <p14:creationId xmlns:p14="http://schemas.microsoft.com/office/powerpoint/2010/main" val="3703530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America’s worst 9 Urban Food Deserts</a:t>
            </a:r>
            <a:endParaRPr lang="en-US" dirty="0"/>
          </a:p>
        </p:txBody>
      </p:sp>
      <p:sp>
        <p:nvSpPr>
          <p:cNvPr id="3" name="Content Placeholder 2"/>
          <p:cNvSpPr>
            <a:spLocks noGrp="1"/>
          </p:cNvSpPr>
          <p:nvPr>
            <p:ph idx="1"/>
          </p:nvPr>
        </p:nvSpPr>
        <p:spPr/>
        <p:txBody>
          <a:bodyPr>
            <a:normAutofit fontScale="77500" lnSpcReduction="20000"/>
          </a:bodyPr>
          <a:lstStyle/>
          <a:p>
            <a:r>
              <a:rPr lang="en-US" sz="3800" b="1" u="sng" dirty="0"/>
              <a:t>America’s Worst 9 Urban Food Deserts</a:t>
            </a:r>
          </a:p>
          <a:p>
            <a:r>
              <a:rPr lang="en-US" sz="3800" dirty="0"/>
              <a:t>1) New Orleans, LA</a:t>
            </a:r>
          </a:p>
          <a:p>
            <a:r>
              <a:rPr lang="en-US" sz="3800" dirty="0"/>
              <a:t>2) Chicago, IL</a:t>
            </a:r>
          </a:p>
          <a:p>
            <a:r>
              <a:rPr lang="en-US" sz="3800" dirty="0"/>
              <a:t>3) Atlanta, GA</a:t>
            </a:r>
          </a:p>
          <a:p>
            <a:r>
              <a:rPr lang="en-US" sz="3800" dirty="0"/>
              <a:t>4) Memphis, TN</a:t>
            </a:r>
          </a:p>
          <a:p>
            <a:r>
              <a:rPr lang="en-US" sz="3800" dirty="0"/>
              <a:t>5) Minneapolis, MN</a:t>
            </a:r>
          </a:p>
          <a:p>
            <a:r>
              <a:rPr lang="en-US" sz="3800" dirty="0"/>
              <a:t>6) San Francisco</a:t>
            </a:r>
          </a:p>
          <a:p>
            <a:r>
              <a:rPr lang="en-US" sz="3800" dirty="0"/>
              <a:t>7) Detroit</a:t>
            </a:r>
          </a:p>
          <a:p>
            <a:r>
              <a:rPr lang="en-US" sz="3800" dirty="0"/>
              <a:t>8) New York</a:t>
            </a:r>
          </a:p>
          <a:p>
            <a:r>
              <a:rPr lang="en-US" sz="3800" dirty="0"/>
              <a:t>9) Camden, NJ</a:t>
            </a:r>
          </a:p>
          <a:p>
            <a:pPr marL="0"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6815659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Food Deserts in Alabama</a:t>
            </a:r>
            <a:endParaRPr lang="en-US" dirty="0"/>
          </a:p>
        </p:txBody>
      </p:sp>
      <p:sp>
        <p:nvSpPr>
          <p:cNvPr id="3" name="Content Placeholder 2"/>
          <p:cNvSpPr>
            <a:spLocks noGrp="1"/>
          </p:cNvSpPr>
          <p:nvPr>
            <p:ph idx="1"/>
          </p:nvPr>
        </p:nvSpPr>
        <p:spPr/>
        <p:txBody>
          <a:bodyPr>
            <a:normAutofit fontScale="92500"/>
          </a:bodyPr>
          <a:lstStyle/>
          <a:p>
            <a:r>
              <a:rPr lang="en-US" dirty="0"/>
              <a:t>More than 1.8 million Alabama residents live in areas with no grocery stores, according to a 2015 report by The Food Trust, the Alabama Grocer's Association and VOICES for Alabama's Children. </a:t>
            </a:r>
          </a:p>
          <a:p>
            <a:r>
              <a:rPr lang="en-US" dirty="0"/>
              <a:t>Some grocery store chains had promised to open locations in underserved areas across the country by 2016 as part of the Partnership for a Healthier America, a national anti-obesity initiative affiliated with  former first lady Michelle Obama.</a:t>
            </a:r>
          </a:p>
          <a:p>
            <a:endParaRPr lang="en-US" dirty="0"/>
          </a:p>
        </p:txBody>
      </p:sp>
    </p:spTree>
    <p:extLst>
      <p:ext uri="{BB962C8B-B14F-4D97-AF65-F5344CB8AC3E}">
        <p14:creationId xmlns:p14="http://schemas.microsoft.com/office/powerpoint/2010/main" val="5450767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Solution to reduce  Food Deserts in Alabama</a:t>
            </a:r>
            <a:endParaRPr lang="en-US" dirty="0"/>
          </a:p>
        </p:txBody>
      </p:sp>
      <p:sp>
        <p:nvSpPr>
          <p:cNvPr id="3" name="Content Placeholder 2"/>
          <p:cNvSpPr>
            <a:spLocks noGrp="1"/>
          </p:cNvSpPr>
          <p:nvPr>
            <p:ph idx="1"/>
          </p:nvPr>
        </p:nvSpPr>
        <p:spPr/>
        <p:txBody>
          <a:bodyPr/>
          <a:lstStyle/>
          <a:p>
            <a:r>
              <a:rPr lang="en-US" dirty="0"/>
              <a:t>According to the federal data, 156 Alabama census tracts are considered food deserts, and 41 of them are in Jefferson County. Publix, Winn-Dixie, </a:t>
            </a:r>
            <a:r>
              <a:rPr lang="en-US" dirty="0" err="1"/>
              <a:t>Piggly</a:t>
            </a:r>
            <a:r>
              <a:rPr lang="en-US" dirty="0"/>
              <a:t> Wiggly, Cash Saver, Aldi, Save-a-Lot and Food Giant have opened stores in food deserts in Jefferson, Mobile, Montgomery and Lowndes counties, among others.</a:t>
            </a:r>
          </a:p>
        </p:txBody>
      </p:sp>
    </p:spTree>
    <p:extLst>
      <p:ext uri="{BB962C8B-B14F-4D97-AF65-F5344CB8AC3E}">
        <p14:creationId xmlns:p14="http://schemas.microsoft.com/office/powerpoint/2010/main" val="4153508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Solution to reduce  Food Deserts in Alabama</a:t>
            </a:r>
            <a:endParaRPr lang="en-US" dirty="0"/>
          </a:p>
        </p:txBody>
      </p:sp>
      <p:sp>
        <p:nvSpPr>
          <p:cNvPr id="3" name="Content Placeholder 2"/>
          <p:cNvSpPr>
            <a:spLocks noGrp="1"/>
          </p:cNvSpPr>
          <p:nvPr>
            <p:ph idx="1"/>
          </p:nvPr>
        </p:nvSpPr>
        <p:spPr/>
        <p:txBody>
          <a:bodyPr/>
          <a:lstStyle/>
          <a:p>
            <a:r>
              <a:rPr lang="en-US" dirty="0"/>
              <a:t>The Alabama Legislature passed the Healthy Food Financing Act in 2015 to incentivize grocers to open or expand stores to widen access to healthy foods. The financing program administered by the Alabama Department of Community and Economic Affairs is expected to offer grocers federal, state and private grants, loans or tax credits.</a:t>
            </a:r>
          </a:p>
        </p:txBody>
      </p:sp>
    </p:spTree>
    <p:extLst>
      <p:ext uri="{BB962C8B-B14F-4D97-AF65-F5344CB8AC3E}">
        <p14:creationId xmlns:p14="http://schemas.microsoft.com/office/powerpoint/2010/main" val="35961535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Solution to reduce Hunger in Alabama</a:t>
            </a:r>
            <a:endParaRPr lang="en-US" dirty="0"/>
          </a:p>
        </p:txBody>
      </p:sp>
      <p:sp>
        <p:nvSpPr>
          <p:cNvPr id="3" name="Content Placeholder 2"/>
          <p:cNvSpPr>
            <a:spLocks noGrp="1"/>
          </p:cNvSpPr>
          <p:nvPr>
            <p:ph idx="1"/>
          </p:nvPr>
        </p:nvSpPr>
        <p:spPr/>
        <p:txBody>
          <a:bodyPr/>
          <a:lstStyle/>
          <a:p>
            <a:r>
              <a:rPr lang="en-US" dirty="0"/>
              <a:t>The Food Bank of North Alabama, based in Huntsville, Alabama, works to end hunger by offering hunger relief programs that immediately feed people in need.</a:t>
            </a:r>
          </a:p>
          <a:p>
            <a:r>
              <a:rPr lang="en-US" dirty="0"/>
              <a:t>  Addresses hunger’s root causes through local food initiatives that foster:</a:t>
            </a:r>
          </a:p>
          <a:p>
            <a:r>
              <a:rPr lang="en-US" dirty="0"/>
              <a:t>1. Entrepreneurship</a:t>
            </a:r>
          </a:p>
          <a:p>
            <a:r>
              <a:rPr lang="en-US" dirty="0"/>
              <a:t> 2. Healthy food access.</a:t>
            </a:r>
          </a:p>
        </p:txBody>
      </p:sp>
    </p:spTree>
    <p:extLst>
      <p:ext uri="{BB962C8B-B14F-4D97-AF65-F5344CB8AC3E}">
        <p14:creationId xmlns:p14="http://schemas.microsoft.com/office/powerpoint/2010/main" val="5582204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Solution to reduce  Hunger in  Alabama</a:t>
            </a:r>
            <a:endParaRPr lang="en-US" dirty="0"/>
          </a:p>
        </p:txBody>
      </p:sp>
      <p:sp>
        <p:nvSpPr>
          <p:cNvPr id="3" name="Content Placeholder 2"/>
          <p:cNvSpPr>
            <a:spLocks noGrp="1"/>
          </p:cNvSpPr>
          <p:nvPr>
            <p:ph idx="1"/>
          </p:nvPr>
        </p:nvSpPr>
        <p:spPr>
          <a:xfrm>
            <a:off x="457200" y="1600200"/>
            <a:ext cx="8229600" cy="4525963"/>
          </a:xfrm>
        </p:spPr>
        <p:txBody>
          <a:bodyPr/>
          <a:lstStyle/>
          <a:p>
            <a:r>
              <a:rPr lang="en-US" dirty="0"/>
              <a:t>5 Feeding America Food Banks that serve Alabama</a:t>
            </a:r>
          </a:p>
          <a:p>
            <a:r>
              <a:rPr lang="en-US" dirty="0"/>
              <a:t>The </a:t>
            </a:r>
            <a:r>
              <a:rPr lang="en-US" b="1" dirty="0"/>
              <a:t>Food Bank of North Alabama</a:t>
            </a:r>
            <a:r>
              <a:rPr lang="en-US" dirty="0"/>
              <a:t>  in Huntsville, feeds the hungry today and creates solutions that will end hunger tomorrow </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077541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sz="4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and  Learning  in  Children</a:t>
            </a:r>
            <a:endParaRPr lang="en-US" sz="4000" b="1" dirty="0"/>
          </a:p>
        </p:txBody>
      </p:sp>
      <p:sp>
        <p:nvSpPr>
          <p:cNvPr id="3" name="Content Placeholder 2"/>
          <p:cNvSpPr>
            <a:spLocks noGrp="1"/>
          </p:cNvSpPr>
          <p:nvPr>
            <p:ph idx="1"/>
          </p:nvPr>
        </p:nvSpPr>
        <p:spPr>
          <a:xfrm>
            <a:off x="0" y="1066800"/>
            <a:ext cx="9144000" cy="5791200"/>
          </a:xfrm>
        </p:spPr>
        <p:txBody>
          <a:bodyPr>
            <a:normAutofit fontScale="92500" lnSpcReduction="20000"/>
          </a:bodyPr>
          <a:lstStyle/>
          <a:p>
            <a:r>
              <a:rPr lang="en-US" dirty="0">
                <a:effectLst>
                  <a:outerShdw blurRad="38100" dist="38100" dir="2700000" algn="tl">
                    <a:srgbClr val="000000">
                      <a:alpha val="43137"/>
                    </a:srgbClr>
                  </a:outerShdw>
                </a:effectLst>
                <a:latin typeface="Times New Roman" pitchFamily="18" charset="0"/>
                <a:cs typeface="Times New Roman" pitchFamily="18" charset="0"/>
              </a:rPr>
              <a:t>Small changes in diet can have large effects on our health. A well-balanced diet allows your child's brain to develop properly.</a:t>
            </a:r>
          </a:p>
          <a:p>
            <a:pPr lvl="0" fontAlgn="base"/>
            <a:r>
              <a:rPr lang="en-US" dirty="0">
                <a:effectLst>
                  <a:outerShdw blurRad="38100" dist="38100" dir="2700000" algn="tl">
                    <a:srgbClr val="000000">
                      <a:alpha val="43137"/>
                    </a:srgbClr>
                  </a:outerShdw>
                </a:effectLst>
                <a:latin typeface="Times New Roman" pitchFamily="18" charset="0"/>
                <a:cs typeface="Times New Roman" pitchFamily="18" charset="0"/>
              </a:rPr>
              <a:t>Scientists refer to the brains of young</a:t>
            </a:r>
          </a:p>
          <a:p>
            <a:pPr lvl="0" fontAlgn="base">
              <a:buNone/>
            </a:pPr>
            <a:r>
              <a:rPr lang="en-US" dirty="0">
                <a:effectLst>
                  <a:outerShdw blurRad="38100" dist="38100" dir="2700000" algn="tl">
                    <a:srgbClr val="000000">
                      <a:alpha val="43137"/>
                    </a:srgbClr>
                  </a:outerShdw>
                </a:effectLst>
                <a:latin typeface="Times New Roman" pitchFamily="18" charset="0"/>
                <a:cs typeface="Times New Roman" pitchFamily="18" charset="0"/>
              </a:rPr>
              <a:t>    children during the infant, toddler </a:t>
            </a:r>
            <a:br>
              <a:rPr lang="en-US" dirty="0">
                <a:effectLst>
                  <a:outerShdw blurRad="38100" dist="38100" dir="2700000" algn="tl">
                    <a:srgbClr val="000000">
                      <a:alpha val="43137"/>
                    </a:srgbClr>
                  </a:outerShdw>
                </a:effectLst>
                <a:latin typeface="Times New Roman" pitchFamily="18" charset="0"/>
                <a:cs typeface="Times New Roman" pitchFamily="18" charset="0"/>
              </a:rPr>
            </a:br>
            <a:r>
              <a:rPr lang="en-US" dirty="0">
                <a:effectLst>
                  <a:outerShdw blurRad="38100" dist="38100" dir="2700000" algn="tl">
                    <a:srgbClr val="000000">
                      <a:alpha val="43137"/>
                    </a:srgbClr>
                  </a:outerShdw>
                </a:effectLst>
                <a:latin typeface="Times New Roman" pitchFamily="18" charset="0"/>
                <a:cs typeface="Times New Roman" pitchFamily="18" charset="0"/>
              </a:rPr>
              <a:t>and pre-school periods, as "plastic," </a:t>
            </a:r>
            <a:br>
              <a:rPr lang="en-US" dirty="0">
                <a:effectLst>
                  <a:outerShdw blurRad="38100" dist="38100" dir="2700000" algn="tl">
                    <a:srgbClr val="000000">
                      <a:alpha val="43137"/>
                    </a:srgbClr>
                  </a:outerShdw>
                </a:effectLst>
                <a:latin typeface="Times New Roman" pitchFamily="18" charset="0"/>
                <a:cs typeface="Times New Roman" pitchFamily="18" charset="0"/>
              </a:rPr>
            </a:br>
            <a:r>
              <a:rPr lang="en-US" dirty="0">
                <a:effectLst>
                  <a:outerShdw blurRad="38100" dist="38100" dir="2700000" algn="tl">
                    <a:srgbClr val="000000">
                      <a:alpha val="43137"/>
                    </a:srgbClr>
                  </a:outerShdw>
                </a:effectLst>
                <a:latin typeface="Times New Roman" pitchFamily="18" charset="0"/>
                <a:cs typeface="Times New Roman" pitchFamily="18" charset="0"/>
              </a:rPr>
              <a:t>meaning they are vulnerable and </a:t>
            </a:r>
          </a:p>
          <a:p>
            <a:pPr lvl="0" fontAlgn="base">
              <a:buNone/>
            </a:pPr>
            <a:r>
              <a:rPr lang="en-US" dirty="0">
                <a:effectLst>
                  <a:outerShdw blurRad="38100" dist="38100" dir="2700000" algn="tl">
                    <a:srgbClr val="000000">
                      <a:alpha val="43137"/>
                    </a:srgbClr>
                  </a:outerShdw>
                </a:effectLst>
                <a:latin typeface="Times New Roman" pitchFamily="18" charset="0"/>
                <a:cs typeface="Times New Roman" pitchFamily="18" charset="0"/>
              </a:rPr>
              <a:t>    impressionable. </a:t>
            </a:r>
          </a:p>
          <a:p>
            <a:pPr lvl="0" fontAlgn="base"/>
            <a:r>
              <a:rPr lang="en-US" dirty="0">
                <a:effectLst>
                  <a:outerShdw blurRad="38100" dist="38100" dir="2700000" algn="tl">
                    <a:srgbClr val="000000">
                      <a:alpha val="43137"/>
                    </a:srgbClr>
                  </a:outerShdw>
                </a:effectLst>
                <a:latin typeface="Times New Roman" pitchFamily="18" charset="0"/>
                <a:cs typeface="Times New Roman" pitchFamily="18" charset="0"/>
              </a:rPr>
              <a:t>At birth, a healthy newborn has all the </a:t>
            </a:r>
            <a:br>
              <a:rPr lang="en-US" dirty="0">
                <a:effectLst>
                  <a:outerShdw blurRad="38100" dist="38100" dir="2700000" algn="tl">
                    <a:srgbClr val="000000">
                      <a:alpha val="43137"/>
                    </a:srgbClr>
                  </a:outerShdw>
                </a:effectLst>
                <a:latin typeface="Times New Roman" pitchFamily="18" charset="0"/>
                <a:cs typeface="Times New Roman" pitchFamily="18" charset="0"/>
              </a:rPr>
            </a:br>
            <a:r>
              <a:rPr lang="en-US" dirty="0">
                <a:effectLst>
                  <a:outerShdw blurRad="38100" dist="38100" dir="2700000" algn="tl">
                    <a:srgbClr val="000000">
                      <a:alpha val="43137"/>
                    </a:srgbClr>
                  </a:outerShdw>
                </a:effectLst>
                <a:latin typeface="Times New Roman" pitchFamily="18" charset="0"/>
                <a:cs typeface="Times New Roman" pitchFamily="18" charset="0"/>
              </a:rPr>
              <a:t>brain cells he/she will need, but the brain cells are not  connected. Neuron connections need to be made to allow him/her to learn about the world and environment. </a:t>
            </a:r>
          </a:p>
          <a:p>
            <a:pPr lvl="0" fontAlgn="base"/>
            <a:endParaRPr lang="en-US" dirty="0">
              <a:effectLst>
                <a:outerShdw blurRad="38100" dist="38100" dir="2700000" algn="tl">
                  <a:srgbClr val="000000">
                    <a:alpha val="43137"/>
                  </a:srgbClr>
                </a:outerShdw>
              </a:effectLst>
              <a:latin typeface="Times New Roman" pitchFamily="18" charset="0"/>
              <a:cs typeface="Times New Roman" pitchFamily="18" charset="0"/>
            </a:endParaRPr>
          </a:p>
          <a:p>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http://www.urbanchildinstitute.org/sites/all/files/styles/1280x480/public/iStock_000004151710Medium_0.jpg?itok=yxzLrbVo"/>
          <p:cNvPicPr/>
          <p:nvPr/>
        </p:nvPicPr>
        <p:blipFill>
          <a:blip r:embed="rId2" cstate="print"/>
          <a:srcRect/>
          <a:stretch>
            <a:fillRect/>
          </a:stretch>
        </p:blipFill>
        <p:spPr bwMode="auto">
          <a:xfrm>
            <a:off x="6324600" y="1905000"/>
            <a:ext cx="2514600" cy="26670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Solution to reduce  Hunger in Alabama/ America</a:t>
            </a:r>
            <a:endParaRPr lang="en-US" dirty="0"/>
          </a:p>
        </p:txBody>
      </p:sp>
      <p:sp>
        <p:nvSpPr>
          <p:cNvPr id="3" name="Content Placeholder 2"/>
          <p:cNvSpPr>
            <a:spLocks noGrp="1"/>
          </p:cNvSpPr>
          <p:nvPr>
            <p:ph idx="1"/>
          </p:nvPr>
        </p:nvSpPr>
        <p:spPr/>
        <p:txBody>
          <a:bodyPr>
            <a:normAutofit lnSpcReduction="10000"/>
          </a:bodyPr>
          <a:lstStyle/>
          <a:p>
            <a:r>
              <a:rPr lang="en-US" dirty="0"/>
              <a:t>The Feeding America nationwide network of food banks secures and distributes 4 billion meals each year through food pantries and meal programs throughout the United States and leads the nation to engage in the fight against hunger. </a:t>
            </a:r>
          </a:p>
          <a:p>
            <a:r>
              <a:rPr lang="en-US" dirty="0"/>
              <a:t>Contact your local community food bank (FBNA) to find food or public assistance programs or to Contribute funding</a:t>
            </a:r>
          </a:p>
        </p:txBody>
      </p:sp>
    </p:spTree>
    <p:extLst>
      <p:ext uri="{BB962C8B-B14F-4D97-AF65-F5344CB8AC3E}">
        <p14:creationId xmlns:p14="http://schemas.microsoft.com/office/powerpoint/2010/main" val="211607962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Solution to reduce  Hunger in Alabama/ America :Education</a:t>
            </a:r>
            <a:endParaRPr lang="en-US" dirty="0"/>
          </a:p>
        </p:txBody>
      </p:sp>
      <p:sp>
        <p:nvSpPr>
          <p:cNvPr id="3" name="Content Placeholder 2"/>
          <p:cNvSpPr>
            <a:spLocks noGrp="1"/>
          </p:cNvSpPr>
          <p:nvPr>
            <p:ph idx="1"/>
          </p:nvPr>
        </p:nvSpPr>
        <p:spPr/>
        <p:txBody>
          <a:bodyPr/>
          <a:lstStyle/>
          <a:p>
            <a:r>
              <a:rPr lang="en-US" dirty="0"/>
              <a:t>Produce For Better Health  PBH,(prior 5 a day)</a:t>
            </a:r>
          </a:p>
          <a:p>
            <a:r>
              <a:rPr lang="en-US" dirty="0"/>
              <a:t>Oakwood was awarded a grant 2014-15 to teach Millennium students how to shop for fruits and vegetables</a:t>
            </a:r>
          </a:p>
          <a:p>
            <a:r>
              <a:rPr lang="en-US" dirty="0"/>
              <a:t>Dietetic interns were trained to conduct supermarket shopping tours in Huntsville Alabama</a:t>
            </a:r>
          </a:p>
        </p:txBody>
      </p:sp>
    </p:spTree>
    <p:extLst>
      <p:ext uri="{BB962C8B-B14F-4D97-AF65-F5344CB8AC3E}">
        <p14:creationId xmlns:p14="http://schemas.microsoft.com/office/powerpoint/2010/main" val="13501504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Solution to reduce  Hunger in Alabama/ America :Education</a:t>
            </a:r>
            <a:endParaRPr lang="en-US" dirty="0"/>
          </a:p>
        </p:txBody>
      </p:sp>
      <p:pic>
        <p:nvPicPr>
          <p:cNvPr id="4" name="irc_mi" descr="http://www.fruitsandveggiesmorematters.org/wp-content/themes/pbh/images/logo.png">
            <a:hlinkClick r:id="rId2"/>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09800" y="2286000"/>
            <a:ext cx="4495800" cy="3200400"/>
          </a:xfrm>
          <a:prstGeom prst="rect">
            <a:avLst/>
          </a:prstGeom>
          <a:noFill/>
          <a:ln>
            <a:noFill/>
          </a:ln>
        </p:spPr>
      </p:pic>
    </p:spTree>
    <p:extLst>
      <p:ext uri="{BB962C8B-B14F-4D97-AF65-F5344CB8AC3E}">
        <p14:creationId xmlns:p14="http://schemas.microsoft.com/office/powerpoint/2010/main" val="26833100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Solution to reduce  Hunger in Alabama/ America :Education</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r="7396" b="37772"/>
          <a:stretch/>
        </p:blipFill>
        <p:spPr bwMode="auto">
          <a:xfrm>
            <a:off x="2322283" y="2133600"/>
            <a:ext cx="5069117" cy="36576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90867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Solution to reduce  Hunger in Alabama/ America :Education</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0608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Solution to reduce  Hunger in Alabama/ America :Education</a:t>
            </a:r>
            <a:endParaRPr lang="en-US" dirty="0"/>
          </a:p>
        </p:txBody>
      </p:sp>
      <p:sp>
        <p:nvSpPr>
          <p:cNvPr id="3" name="Content Placeholder 2"/>
          <p:cNvSpPr>
            <a:spLocks noGrp="1"/>
          </p:cNvSpPr>
          <p:nvPr>
            <p:ph idx="1"/>
          </p:nvPr>
        </p:nvSpPr>
        <p:spPr/>
        <p:txBody>
          <a:bodyPr>
            <a:normAutofit fontScale="77500" lnSpcReduction="20000"/>
          </a:bodyPr>
          <a:lstStyle/>
          <a:p>
            <a:r>
              <a:rPr lang="en-US" dirty="0"/>
              <a:t>The findings include:</a:t>
            </a:r>
          </a:p>
          <a:p>
            <a:pPr lvl="0"/>
            <a:r>
              <a:rPr lang="en-US" dirty="0"/>
              <a:t>When asked, “Do you consider yourself a healthy eater?” 36% replied yes, 37% replied maybe, and 11% said no.</a:t>
            </a:r>
          </a:p>
          <a:p>
            <a:pPr lvl="0"/>
            <a:r>
              <a:rPr lang="en-US" dirty="0"/>
              <a:t>80% eat fruit and vegetables 2-3 times per day.</a:t>
            </a:r>
          </a:p>
          <a:p>
            <a:pPr lvl="0"/>
            <a:r>
              <a:rPr lang="en-US" dirty="0"/>
              <a:t>The majority of the participants visited a grocery store once per week.</a:t>
            </a:r>
          </a:p>
          <a:p>
            <a:pPr lvl="0"/>
            <a:r>
              <a:rPr lang="en-US" dirty="0"/>
              <a:t>75% of the participants enjoyed tasting fruit and vegetables during the tour.</a:t>
            </a:r>
          </a:p>
          <a:p>
            <a:pPr lvl="0"/>
            <a:r>
              <a:rPr lang="en-US" dirty="0"/>
              <a:t>45% stated that they tasted a variety of fruit or vegetable for the very first time.</a:t>
            </a:r>
          </a:p>
          <a:p>
            <a:pPr lvl="0"/>
            <a:r>
              <a:rPr lang="en-US" dirty="0"/>
              <a:t>68% of the participants agreed that the store tour would make a difference in how many fruit and vegetables they would eat in the future. </a:t>
            </a:r>
          </a:p>
          <a:p>
            <a:endParaRPr lang="en-US" dirty="0"/>
          </a:p>
        </p:txBody>
      </p:sp>
    </p:spTree>
    <p:extLst>
      <p:ext uri="{BB962C8B-B14F-4D97-AF65-F5344CB8AC3E}">
        <p14:creationId xmlns:p14="http://schemas.microsoft.com/office/powerpoint/2010/main" val="41492338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Solution to reduce  Hunger in Alabama/ America :Education</a:t>
            </a:r>
            <a:endParaRPr lang="en-US" dirty="0"/>
          </a:p>
        </p:txBody>
      </p:sp>
      <p:pic>
        <p:nvPicPr>
          <p:cNvPr id="4" name="Content Placeholder 3"/>
          <p:cNvPicPr>
            <a:picLocks noGrp="1"/>
          </p:cNvPicPr>
          <p:nvPr>
            <p:ph idx="1"/>
          </p:nvPr>
        </p:nvPicPr>
        <p:blipFill rotWithShape="1">
          <a:blip r:embed="rId2" cstate="print">
            <a:extLst>
              <a:ext uri="{28A0092B-C50C-407E-A947-70E740481C1C}">
                <a14:useLocalDpi xmlns:a14="http://schemas.microsoft.com/office/drawing/2010/main" val="0"/>
              </a:ext>
            </a:extLst>
          </a:blip>
          <a:srcRect l="5621" t="31999" r="45800" b="23251"/>
          <a:stretch/>
        </p:blipFill>
        <p:spPr bwMode="auto">
          <a:xfrm>
            <a:off x="1610624" y="1680813"/>
            <a:ext cx="5922752" cy="43647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274769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Solution to reduce  Hunger in Alabama/ America :Education</a:t>
            </a:r>
            <a:endParaRPr lang="en-US" dirty="0"/>
          </a:p>
        </p:txBody>
      </p:sp>
      <p:sp>
        <p:nvSpPr>
          <p:cNvPr id="3" name="Content Placeholder 2"/>
          <p:cNvSpPr>
            <a:spLocks noGrp="1"/>
          </p:cNvSpPr>
          <p:nvPr>
            <p:ph idx="1"/>
          </p:nvPr>
        </p:nvSpPr>
        <p:spPr/>
        <p:txBody>
          <a:bodyPr/>
          <a:lstStyle/>
          <a:p>
            <a:r>
              <a:rPr lang="en-US" dirty="0"/>
              <a:t>Grocery store dietetics is a growing field of employment for nutrition professionals. The training of nutrition and dietetics students in this area is invaluable. </a:t>
            </a:r>
          </a:p>
          <a:p>
            <a:r>
              <a:rPr lang="en-US" dirty="0"/>
              <a:t>In the future, there may be numerous dietitians walking alongside consumers in supermarkets across the nation</a:t>
            </a:r>
          </a:p>
        </p:txBody>
      </p:sp>
    </p:spTree>
    <p:extLst>
      <p:ext uri="{BB962C8B-B14F-4D97-AF65-F5344CB8AC3E}">
        <p14:creationId xmlns:p14="http://schemas.microsoft.com/office/powerpoint/2010/main" val="1609108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fontScale="90000"/>
          </a:bodyPr>
          <a:lstStyle/>
          <a:p>
            <a:r>
              <a:rPr lang="en-US" sz="4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t>
            </a:r>
            <a:br>
              <a:rPr lang="en-US" sz="4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40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and  Learning  in  Children</a:t>
            </a:r>
            <a:endParaRPr lang="en-US" sz="4000" b="1" dirty="0"/>
          </a:p>
        </p:txBody>
      </p:sp>
      <p:pic>
        <p:nvPicPr>
          <p:cNvPr id="4" name="Content Placeholder 3" descr="neurons and connections">
            <a:hlinkClick r:id="rId2"/>
          </p:cNvPr>
          <p:cNvPicPr>
            <a:picLocks noGrp="1"/>
          </p:cNvPicPr>
          <p:nvPr>
            <p:ph idx="1"/>
          </p:nvPr>
        </p:nvPicPr>
        <p:blipFill>
          <a:blip r:embed="rId3" cstate="print"/>
          <a:srcRect/>
          <a:stretch>
            <a:fillRect/>
          </a:stretch>
        </p:blipFill>
        <p:spPr bwMode="auto">
          <a:xfrm>
            <a:off x="5410200" y="1447800"/>
            <a:ext cx="3276600" cy="4876800"/>
          </a:xfrm>
          <a:prstGeom prst="rect">
            <a:avLst/>
          </a:prstGeom>
          <a:noFill/>
          <a:ln w="9525">
            <a:noFill/>
            <a:miter lim="800000"/>
            <a:headEnd/>
            <a:tailEnd/>
          </a:ln>
        </p:spPr>
      </p:pic>
      <p:sp>
        <p:nvSpPr>
          <p:cNvPr id="5" name="Rectangle 4"/>
          <p:cNvSpPr/>
          <p:nvPr/>
        </p:nvSpPr>
        <p:spPr>
          <a:xfrm>
            <a:off x="0" y="1348800"/>
            <a:ext cx="5410200" cy="5509200"/>
          </a:xfrm>
          <a:prstGeom prst="rect">
            <a:avLst/>
          </a:prstGeom>
        </p:spPr>
        <p:txBody>
          <a:bodyPr wrap="square">
            <a:spAutoFit/>
          </a:bodyPr>
          <a:lstStyle/>
          <a:p>
            <a:pPr lvl="0" fontAlgn="base">
              <a:buFont typeface="Arial" pitchFamily="34" charset="0"/>
              <a:buChar char="•"/>
            </a:pPr>
            <a:r>
              <a:rPr lang="en-US" sz="3200" dirty="0">
                <a:latin typeface="Times New Roman" pitchFamily="18" charset="0"/>
                <a:cs typeface="Times New Roman" pitchFamily="18" charset="0"/>
              </a:rPr>
              <a:t> </a:t>
            </a:r>
            <a:r>
              <a:rPr lang="en-US" sz="3200" u="sng" dirty="0">
                <a:effectLst>
                  <a:outerShdw blurRad="38100" dist="38100" dir="2700000" algn="tl">
                    <a:srgbClr val="000000">
                      <a:alpha val="43137"/>
                    </a:srgbClr>
                  </a:outerShdw>
                </a:effectLst>
                <a:latin typeface="Times New Roman" pitchFamily="18" charset="0"/>
                <a:cs typeface="Times New Roman" pitchFamily="18" charset="0"/>
              </a:rPr>
              <a:t>Nutrition</a:t>
            </a:r>
            <a:r>
              <a:rPr lang="en-US" sz="3200" dirty="0">
                <a:effectLst>
                  <a:outerShdw blurRad="38100" dist="38100" dir="2700000" algn="tl">
                    <a:srgbClr val="000000">
                      <a:alpha val="43137"/>
                    </a:srgbClr>
                  </a:outerShdw>
                </a:effectLst>
                <a:latin typeface="Times New Roman" pitchFamily="18" charset="0"/>
                <a:cs typeface="Times New Roman" pitchFamily="18" charset="0"/>
              </a:rPr>
              <a:t> has a key role at </a:t>
            </a:r>
            <a:br>
              <a:rPr lang="en-US" sz="3200" dirty="0">
                <a:effectLst>
                  <a:outerShdw blurRad="38100" dist="38100" dir="2700000" algn="tl">
                    <a:srgbClr val="000000">
                      <a:alpha val="43137"/>
                    </a:srgbClr>
                  </a:outerShdw>
                </a:effectLst>
                <a:latin typeface="Times New Roman" pitchFamily="18" charset="0"/>
                <a:cs typeface="Times New Roman" pitchFamily="18" charset="0"/>
              </a:rPr>
            </a:br>
            <a:r>
              <a:rPr lang="en-US" sz="3200" dirty="0">
                <a:effectLst>
                  <a:outerShdw blurRad="38100" dist="38100" dir="2700000" algn="tl">
                    <a:srgbClr val="000000">
                      <a:alpha val="43137"/>
                    </a:srgbClr>
                  </a:outerShdw>
                </a:effectLst>
                <a:latin typeface="Times New Roman" pitchFamily="18" charset="0"/>
                <a:cs typeface="Times New Roman" pitchFamily="18" charset="0"/>
              </a:rPr>
              <a:t>  each of the developmental </a:t>
            </a:r>
            <a:br>
              <a:rPr lang="en-US" sz="3200" dirty="0">
                <a:effectLst>
                  <a:outerShdw blurRad="38100" dist="38100" dir="2700000" algn="tl">
                    <a:srgbClr val="000000">
                      <a:alpha val="43137"/>
                    </a:srgbClr>
                  </a:outerShdw>
                </a:effectLst>
                <a:latin typeface="Times New Roman" pitchFamily="18" charset="0"/>
                <a:cs typeface="Times New Roman" pitchFamily="18" charset="0"/>
              </a:rPr>
            </a:br>
            <a:r>
              <a:rPr lang="en-US" sz="3200" dirty="0">
                <a:effectLst>
                  <a:outerShdw blurRad="38100" dist="38100" dir="2700000" algn="tl">
                    <a:srgbClr val="000000">
                      <a:alpha val="43137"/>
                    </a:srgbClr>
                  </a:outerShdw>
                </a:effectLst>
                <a:latin typeface="Times New Roman" pitchFamily="18" charset="0"/>
                <a:cs typeface="Times New Roman" pitchFamily="18" charset="0"/>
              </a:rPr>
              <a:t>  stages and factors involved in </a:t>
            </a:r>
            <a:br>
              <a:rPr lang="en-US" sz="3200" dirty="0">
                <a:effectLst>
                  <a:outerShdw blurRad="38100" dist="38100" dir="2700000" algn="tl">
                    <a:srgbClr val="000000">
                      <a:alpha val="43137"/>
                    </a:srgbClr>
                  </a:outerShdw>
                </a:effectLst>
                <a:latin typeface="Times New Roman" pitchFamily="18" charset="0"/>
                <a:cs typeface="Times New Roman" pitchFamily="18" charset="0"/>
              </a:rPr>
            </a:br>
            <a:r>
              <a:rPr lang="en-US" sz="3200" dirty="0">
                <a:effectLst>
                  <a:outerShdw blurRad="38100" dist="38100" dir="2700000" algn="tl">
                    <a:srgbClr val="000000">
                      <a:alpha val="43137"/>
                    </a:srgbClr>
                  </a:outerShdw>
                </a:effectLst>
                <a:latin typeface="Times New Roman" pitchFamily="18" charset="0"/>
                <a:cs typeface="Times New Roman" pitchFamily="18" charset="0"/>
              </a:rPr>
              <a:t>  making these neuronal </a:t>
            </a:r>
            <a:br>
              <a:rPr lang="en-US" sz="3200" dirty="0">
                <a:effectLst>
                  <a:outerShdw blurRad="38100" dist="38100" dir="2700000" algn="tl">
                    <a:srgbClr val="000000">
                      <a:alpha val="43137"/>
                    </a:srgbClr>
                  </a:outerShdw>
                </a:effectLst>
                <a:latin typeface="Times New Roman" pitchFamily="18" charset="0"/>
                <a:cs typeface="Times New Roman" pitchFamily="18" charset="0"/>
              </a:rPr>
            </a:br>
            <a:r>
              <a:rPr lang="en-US" sz="3200" dirty="0">
                <a:effectLst>
                  <a:outerShdw blurRad="38100" dist="38100" dir="2700000" algn="tl">
                    <a:srgbClr val="000000">
                      <a:alpha val="43137"/>
                    </a:srgbClr>
                  </a:outerShdw>
                </a:effectLst>
                <a:latin typeface="Times New Roman" pitchFamily="18" charset="0"/>
                <a:cs typeface="Times New Roman" pitchFamily="18" charset="0"/>
              </a:rPr>
              <a:t>  connections and the proper </a:t>
            </a:r>
            <a:br>
              <a:rPr lang="en-US" sz="3200" dirty="0">
                <a:effectLst>
                  <a:outerShdw blurRad="38100" dist="38100" dir="2700000" algn="tl">
                    <a:srgbClr val="000000">
                      <a:alpha val="43137"/>
                    </a:srgbClr>
                  </a:outerShdw>
                </a:effectLst>
                <a:latin typeface="Times New Roman" pitchFamily="18" charset="0"/>
                <a:cs typeface="Times New Roman" pitchFamily="18" charset="0"/>
              </a:rPr>
            </a:br>
            <a:r>
              <a:rPr lang="en-US" sz="3200" dirty="0">
                <a:effectLst>
                  <a:outerShdw blurRad="38100" dist="38100" dir="2700000" algn="tl">
                    <a:srgbClr val="000000">
                      <a:alpha val="43137"/>
                    </a:srgbClr>
                  </a:outerShdw>
                </a:effectLst>
                <a:latin typeface="Times New Roman" pitchFamily="18" charset="0"/>
                <a:cs typeface="Times New Roman" pitchFamily="18" charset="0"/>
              </a:rPr>
              <a:t>  growth of your child’s brain.</a:t>
            </a:r>
          </a:p>
          <a:p>
            <a:pPr lvl="0" fontAlgn="base">
              <a:buFont typeface="Arial" pitchFamily="34" charset="0"/>
              <a:buChar char="•"/>
            </a:pPr>
            <a:r>
              <a:rPr lang="en-US" sz="3200" b="1" dirty="0"/>
              <a:t> </a:t>
            </a:r>
            <a:r>
              <a:rPr lang="en-US" sz="3200" u="sng" dirty="0">
                <a:effectLst>
                  <a:outerShdw blurRad="38100" dist="38100" dir="2700000" algn="tl">
                    <a:srgbClr val="000000">
                      <a:alpha val="43137"/>
                    </a:srgbClr>
                  </a:outerShdw>
                </a:effectLst>
                <a:latin typeface="Times New Roman" pitchFamily="18" charset="0"/>
                <a:cs typeface="Times New Roman" pitchFamily="18" charset="0"/>
              </a:rPr>
              <a:t>Vitamins, minerals </a:t>
            </a:r>
            <a:r>
              <a:rPr lang="en-US" sz="3200" dirty="0">
                <a:effectLst>
                  <a:outerShdw blurRad="38100" dist="38100" dir="2700000" algn="tl">
                    <a:srgbClr val="000000">
                      <a:alpha val="43137"/>
                    </a:srgbClr>
                  </a:outerShdw>
                </a:effectLst>
                <a:latin typeface="Times New Roman" pitchFamily="18" charset="0"/>
                <a:cs typeface="Times New Roman" pitchFamily="18" charset="0"/>
              </a:rPr>
              <a:t>and </a:t>
            </a:r>
            <a:br>
              <a:rPr lang="en-US" sz="3200" dirty="0">
                <a:effectLst>
                  <a:outerShdw blurRad="38100" dist="38100" dir="2700000" algn="tl">
                    <a:srgbClr val="000000">
                      <a:alpha val="43137"/>
                    </a:srgbClr>
                  </a:outerShdw>
                </a:effectLst>
                <a:latin typeface="Times New Roman" pitchFamily="18" charset="0"/>
                <a:cs typeface="Times New Roman" pitchFamily="18" charset="0"/>
              </a:rPr>
            </a:br>
            <a:r>
              <a:rPr lang="en-US" sz="3200" dirty="0">
                <a:effectLst>
                  <a:outerShdw blurRad="38100" dist="38100" dir="2700000" algn="tl">
                    <a:srgbClr val="000000">
                      <a:alpha val="43137"/>
                    </a:srgbClr>
                  </a:outerShdw>
                </a:effectLst>
                <a:latin typeface="Times New Roman" pitchFamily="18" charset="0"/>
                <a:cs typeface="Times New Roman" pitchFamily="18" charset="0"/>
              </a:rPr>
              <a:t>  phytochemicals contained in </a:t>
            </a:r>
            <a:br>
              <a:rPr lang="en-US" sz="3200" dirty="0">
                <a:effectLst>
                  <a:outerShdw blurRad="38100" dist="38100" dir="2700000" algn="tl">
                    <a:srgbClr val="000000">
                      <a:alpha val="43137"/>
                    </a:srgbClr>
                  </a:outerShdw>
                </a:effectLst>
                <a:latin typeface="Times New Roman" pitchFamily="18" charset="0"/>
                <a:cs typeface="Times New Roman" pitchFamily="18" charset="0"/>
              </a:rPr>
            </a:br>
            <a:r>
              <a:rPr lang="en-US" sz="3200" dirty="0">
                <a:effectLst>
                  <a:outerShdw blurRad="38100" dist="38100" dir="2700000" algn="tl">
                    <a:srgbClr val="000000">
                      <a:alpha val="43137"/>
                    </a:srgbClr>
                  </a:outerShdw>
                </a:effectLst>
                <a:latin typeface="Times New Roman" pitchFamily="18" charset="0"/>
                <a:cs typeface="Times New Roman" pitchFamily="18" charset="0"/>
              </a:rPr>
              <a:t>  fruits and vegetables may help </a:t>
            </a:r>
            <a:br>
              <a:rPr lang="en-US" sz="3200" dirty="0">
                <a:effectLst>
                  <a:outerShdw blurRad="38100" dist="38100" dir="2700000" algn="tl">
                    <a:srgbClr val="000000">
                      <a:alpha val="43137"/>
                    </a:srgbClr>
                  </a:outerShdw>
                </a:effectLst>
                <a:latin typeface="Times New Roman" pitchFamily="18" charset="0"/>
                <a:cs typeface="Times New Roman" pitchFamily="18" charset="0"/>
              </a:rPr>
            </a:br>
            <a:r>
              <a:rPr lang="en-US" sz="3200" dirty="0">
                <a:effectLst>
                  <a:outerShdw blurRad="38100" dist="38100" dir="2700000" algn="tl">
                    <a:srgbClr val="000000">
                      <a:alpha val="43137"/>
                    </a:srgbClr>
                  </a:outerShdw>
                </a:effectLst>
                <a:latin typeface="Times New Roman" pitchFamily="18" charset="0"/>
                <a:cs typeface="Times New Roman" pitchFamily="18" charset="0"/>
              </a:rPr>
              <a:t>  our memory.</a:t>
            </a:r>
          </a:p>
          <a:p>
            <a:pPr lvl="0" fontAlgn="base"/>
            <a:endParaRPr lang="en-US" sz="3200" dirty="0">
              <a:effectLst>
                <a:outerShdw blurRad="38100" dist="38100" dir="2700000" algn="tl">
                  <a:srgbClr val="000000">
                    <a:alpha val="43137"/>
                  </a:srgbClr>
                </a:outerShdw>
              </a:effectLst>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90600"/>
          </a:xfrm>
        </p:spPr>
        <p:txBody>
          <a:bodyPr>
            <a:normAutofit fontScale="90000"/>
          </a:bodyPr>
          <a:lstStyle/>
          <a:p>
            <a:br>
              <a:rPr lang="en-US" sz="4000"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t>
            </a:r>
            <a:b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and  Learning  in  Children </a:t>
            </a:r>
            <a:br>
              <a:rPr lang="en-US"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endParaRPr lang="en-US" dirty="0"/>
          </a:p>
        </p:txBody>
      </p:sp>
      <p:sp>
        <p:nvSpPr>
          <p:cNvPr id="3" name="Content Placeholder 2"/>
          <p:cNvSpPr>
            <a:spLocks noGrp="1"/>
          </p:cNvSpPr>
          <p:nvPr>
            <p:ph idx="1"/>
          </p:nvPr>
        </p:nvSpPr>
        <p:spPr>
          <a:xfrm>
            <a:off x="0" y="4953000"/>
            <a:ext cx="9144000" cy="1905000"/>
          </a:xfrm>
        </p:spPr>
        <p:txBody>
          <a:bodyPr>
            <a:noAutofit/>
          </a:bodyPr>
          <a:lstStyle/>
          <a:p>
            <a:pPr lvl="0" fontAlgn="base"/>
            <a:r>
              <a:rPr lang="en-US" sz="2800" dirty="0">
                <a:effectLst>
                  <a:outerShdw blurRad="38100" dist="38100" dir="2700000" algn="tl">
                    <a:srgbClr val="000000">
                      <a:alpha val="43137"/>
                    </a:srgbClr>
                  </a:outerShdw>
                </a:effectLst>
                <a:latin typeface="Times New Roman" pitchFamily="18" charset="0"/>
                <a:cs typeface="Times New Roman" pitchFamily="18" charset="0"/>
              </a:rPr>
              <a:t>Proper nutrition provides the brain and body optimal opportunity to grow and attain to optimal development.</a:t>
            </a:r>
          </a:p>
          <a:p>
            <a:pPr lvl="0" fontAlgn="base"/>
            <a:r>
              <a:rPr lang="en-US" sz="2800" dirty="0">
                <a:effectLst>
                  <a:outerShdw blurRad="38100" dist="38100" dir="2700000" algn="tl">
                    <a:srgbClr val="000000">
                      <a:alpha val="43137"/>
                    </a:srgbClr>
                  </a:outerShdw>
                </a:effectLst>
                <a:latin typeface="Times New Roman" pitchFamily="18" charset="0"/>
                <a:cs typeface="Times New Roman" pitchFamily="18" charset="0"/>
              </a:rPr>
              <a:t>By the time a child is 3 years old, he/she will make around 1,000 trillion brain connections. </a:t>
            </a:r>
          </a:p>
        </p:txBody>
      </p:sp>
      <p:pic>
        <p:nvPicPr>
          <p:cNvPr id="4" name="Picture 3" descr="early stages of brain development">
            <a:hlinkClick r:id="rId2"/>
          </p:cNvPr>
          <p:cNvPicPr/>
          <p:nvPr/>
        </p:nvPicPr>
        <p:blipFill>
          <a:blip r:embed="rId3" cstate="print"/>
          <a:srcRect/>
          <a:stretch>
            <a:fillRect/>
          </a:stretch>
        </p:blipFill>
        <p:spPr bwMode="auto">
          <a:xfrm>
            <a:off x="457200" y="1066800"/>
            <a:ext cx="8305800" cy="3962400"/>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and  Learning  in  Children </a:t>
            </a:r>
            <a:endParaRPr lang="en-US" sz="3600" b="1" dirty="0"/>
          </a:p>
        </p:txBody>
      </p:sp>
      <p:sp>
        <p:nvSpPr>
          <p:cNvPr id="3" name="Content Placeholder 2"/>
          <p:cNvSpPr>
            <a:spLocks noGrp="1"/>
          </p:cNvSpPr>
          <p:nvPr>
            <p:ph idx="1"/>
          </p:nvPr>
        </p:nvSpPr>
        <p:spPr>
          <a:xfrm>
            <a:off x="0" y="1066800"/>
            <a:ext cx="5791200" cy="5791200"/>
          </a:xfrm>
        </p:spPr>
        <p:txBody>
          <a:bodyPr>
            <a:normAutofit fontScale="92500" lnSpcReduction="10000"/>
          </a:bodyPr>
          <a:lstStyle/>
          <a:p>
            <a:pPr fontAlgn="base"/>
            <a:r>
              <a:rPr lang="en-US" dirty="0">
                <a:effectLst>
                  <a:outerShdw blurRad="38100" dist="38100" dir="2700000" algn="tl">
                    <a:srgbClr val="000000">
                      <a:alpha val="43137"/>
                    </a:srgbClr>
                  </a:outerShdw>
                </a:effectLst>
                <a:latin typeface="Times New Roman" pitchFamily="18" charset="0"/>
                <a:cs typeface="Times New Roman" pitchFamily="18" charset="0"/>
              </a:rPr>
              <a:t>Nutrients in fruits, vegetables, poultry, fish and nuts help protect the memory and ability to learn.</a:t>
            </a:r>
          </a:p>
          <a:p>
            <a:pPr fontAlgn="base"/>
            <a:r>
              <a:rPr lang="en-US" dirty="0">
                <a:effectLst>
                  <a:outerShdw blurRad="38100" dist="38100" dir="2700000" algn="tl">
                    <a:srgbClr val="000000">
                      <a:alpha val="43137"/>
                    </a:srgbClr>
                  </a:outerShdw>
                </a:effectLst>
                <a:latin typeface="Times New Roman" pitchFamily="18" charset="0"/>
                <a:cs typeface="Times New Roman" pitchFamily="18" charset="0"/>
              </a:rPr>
              <a:t>According to Oregon State University's Linus Pauling Institute, our brain requires sufficient nutrients to function normally. </a:t>
            </a:r>
            <a:r>
              <a:rPr lang="en-US" u="sng" dirty="0">
                <a:effectLst>
                  <a:outerShdw blurRad="38100" dist="38100" dir="2700000" algn="tl">
                    <a:srgbClr val="000000">
                      <a:alpha val="43137"/>
                    </a:srgbClr>
                  </a:outerShdw>
                </a:effectLst>
                <a:latin typeface="Times New Roman" pitchFamily="18" charset="0"/>
                <a:cs typeface="Times New Roman" pitchFamily="18" charset="0"/>
              </a:rPr>
              <a:t>proper nutrition is essential for normal cognition, </a:t>
            </a:r>
            <a:br>
              <a:rPr lang="en-US" u="sng" dirty="0">
                <a:effectLst>
                  <a:outerShdw blurRad="38100" dist="38100" dir="2700000" algn="tl">
                    <a:srgbClr val="000000">
                      <a:alpha val="43137"/>
                    </a:srgbClr>
                  </a:outerShdw>
                </a:effectLst>
                <a:latin typeface="Times New Roman" pitchFamily="18" charset="0"/>
                <a:cs typeface="Times New Roman" pitchFamily="18" charset="0"/>
              </a:rPr>
            </a:br>
            <a:r>
              <a:rPr lang="en-US" u="sng" dirty="0">
                <a:effectLst>
                  <a:outerShdw blurRad="38100" dist="38100" dir="2700000" algn="tl">
                    <a:srgbClr val="000000">
                      <a:alpha val="43137"/>
                    </a:srgbClr>
                  </a:outerShdw>
                </a:effectLst>
                <a:latin typeface="Times New Roman" pitchFamily="18" charset="0"/>
                <a:cs typeface="Times New Roman" pitchFamily="18" charset="0"/>
              </a:rPr>
              <a:t>or thinking skills. </a:t>
            </a:r>
          </a:p>
          <a:p>
            <a:pPr fontAlgn="base"/>
            <a:r>
              <a:rPr lang="en-US" dirty="0">
                <a:effectLst>
                  <a:outerShdw blurRad="38100" dist="38100" dir="2700000" algn="tl">
                    <a:srgbClr val="000000">
                      <a:alpha val="43137"/>
                    </a:srgbClr>
                  </a:outerShdw>
                </a:effectLst>
                <a:latin typeface="Times New Roman" pitchFamily="18" charset="0"/>
                <a:cs typeface="Times New Roman" pitchFamily="18" charset="0"/>
              </a:rPr>
              <a:t>A healthy diet low in fat and high in essential nutrients  boosts learning and alertness.</a:t>
            </a:r>
          </a:p>
          <a:p>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5" descr="food shots"/>
          <p:cNvPicPr>
            <a:picLocks noChangeAspect="1" noChangeArrowheads="1"/>
          </p:cNvPicPr>
          <p:nvPr/>
        </p:nvPicPr>
        <p:blipFill>
          <a:blip r:embed="rId2" cstate="print"/>
          <a:srcRect/>
          <a:stretch>
            <a:fillRect/>
          </a:stretch>
        </p:blipFill>
        <p:spPr bwMode="auto">
          <a:xfrm>
            <a:off x="7086600" y="1143000"/>
            <a:ext cx="1828800" cy="1771650"/>
          </a:xfrm>
          <a:prstGeom prst="rect">
            <a:avLst/>
          </a:prstGeom>
          <a:noFill/>
          <a:ln w="9525">
            <a:solidFill>
              <a:schemeClr val="bg1"/>
            </a:solidFill>
            <a:miter lim="800000"/>
            <a:headEnd/>
            <a:tailEnd/>
          </a:ln>
        </p:spPr>
      </p:pic>
      <p:pic>
        <p:nvPicPr>
          <p:cNvPr id="5" name="Picture 7" descr="berries"/>
          <p:cNvPicPr>
            <a:picLocks noChangeAspect="1" noChangeArrowheads="1"/>
          </p:cNvPicPr>
          <p:nvPr/>
        </p:nvPicPr>
        <p:blipFill>
          <a:blip r:embed="rId3" cstate="print"/>
          <a:srcRect r="7608"/>
          <a:stretch>
            <a:fillRect/>
          </a:stretch>
        </p:blipFill>
        <p:spPr bwMode="auto">
          <a:xfrm>
            <a:off x="7086600" y="2895600"/>
            <a:ext cx="1828800" cy="1905000"/>
          </a:xfrm>
          <a:prstGeom prst="rect">
            <a:avLst/>
          </a:prstGeom>
          <a:noFill/>
          <a:ln w="9525">
            <a:solidFill>
              <a:schemeClr val="bg1"/>
            </a:solidFill>
            <a:miter lim="800000"/>
            <a:headEnd/>
            <a:tailEnd/>
          </a:ln>
        </p:spPr>
      </p:pic>
      <p:pic>
        <p:nvPicPr>
          <p:cNvPr id="6" name="Picture 4" descr="veggies"/>
          <p:cNvPicPr>
            <a:picLocks noChangeAspect="1" noChangeArrowheads="1"/>
          </p:cNvPicPr>
          <p:nvPr/>
        </p:nvPicPr>
        <p:blipFill>
          <a:blip r:embed="rId4" cstate="print"/>
          <a:srcRect/>
          <a:stretch>
            <a:fillRect/>
          </a:stretch>
        </p:blipFill>
        <p:spPr bwMode="auto">
          <a:xfrm>
            <a:off x="5638800" y="4800600"/>
            <a:ext cx="3276600" cy="1828800"/>
          </a:xfrm>
          <a:prstGeom prst="rect">
            <a:avLst/>
          </a:prstGeom>
          <a:noFill/>
          <a:ln w="9525">
            <a:solidFill>
              <a:schemeClr val="bg1"/>
            </a:solidFill>
            <a:miter lim="800000"/>
            <a:headEnd/>
            <a:tailEnd/>
          </a:ln>
        </p:spPr>
      </p:pic>
      <p:pic>
        <p:nvPicPr>
          <p:cNvPr id="7" name="Picture 10" descr="nuts2"/>
          <p:cNvPicPr>
            <a:picLocks noChangeAspect="1" noChangeArrowheads="1"/>
          </p:cNvPicPr>
          <p:nvPr/>
        </p:nvPicPr>
        <p:blipFill>
          <a:blip r:embed="rId5" cstate="print"/>
          <a:srcRect/>
          <a:stretch>
            <a:fillRect/>
          </a:stretch>
        </p:blipFill>
        <p:spPr bwMode="auto">
          <a:xfrm>
            <a:off x="5638800" y="1143000"/>
            <a:ext cx="1447800" cy="3657600"/>
          </a:xfrm>
          <a:prstGeom prst="rect">
            <a:avLst/>
          </a:prstGeom>
          <a:noFill/>
          <a:ln w="19050">
            <a:solidFill>
              <a:srgbClr val="00FFCC"/>
            </a:solid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t>
            </a:r>
            <a:b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and  Learning  in  Children</a:t>
            </a:r>
            <a:endParaRPr lang="en-US" sz="3600" b="1" dirty="0"/>
          </a:p>
        </p:txBody>
      </p:sp>
      <p:sp>
        <p:nvSpPr>
          <p:cNvPr id="3" name="Content Placeholder 2"/>
          <p:cNvSpPr>
            <a:spLocks noGrp="1"/>
          </p:cNvSpPr>
          <p:nvPr>
            <p:ph idx="1"/>
          </p:nvPr>
        </p:nvSpPr>
        <p:spPr>
          <a:xfrm>
            <a:off x="0" y="1066800"/>
            <a:ext cx="5943600" cy="5791200"/>
          </a:xfrm>
        </p:spPr>
        <p:txBody>
          <a:bodyPr>
            <a:normAutofit fontScale="85000" lnSpcReduction="10000"/>
          </a:bodyPr>
          <a:lstStyle/>
          <a:p>
            <a:pPr>
              <a:buNone/>
            </a:pPr>
            <a:r>
              <a:rPr lang="en-US" b="1" dirty="0">
                <a:latin typeface="Times New Roman" pitchFamily="18" charset="0"/>
                <a:cs typeface="Times New Roman" pitchFamily="18" charset="0"/>
              </a:rPr>
              <a:t>    </a:t>
            </a:r>
            <a:r>
              <a:rPr lang="en-US" b="1" u="sng" dirty="0">
                <a:latin typeface="Times New Roman" pitchFamily="18" charset="0"/>
                <a:cs typeface="Times New Roman" pitchFamily="18" charset="0"/>
              </a:rPr>
              <a:t>Carbohydrates are energy/fuel</a:t>
            </a:r>
          </a:p>
          <a:p>
            <a:pPr lvl="0" fontAlgn="base"/>
            <a:r>
              <a:rPr lang="en-US" dirty="0">
                <a:effectLst>
                  <a:outerShdw blurRad="38100" dist="38100" dir="2700000" algn="tl">
                    <a:srgbClr val="000000">
                      <a:alpha val="43137"/>
                    </a:srgbClr>
                  </a:outerShdw>
                </a:effectLst>
                <a:latin typeface="Times New Roman" pitchFamily="18" charset="0"/>
                <a:cs typeface="Times New Roman" pitchFamily="18" charset="0"/>
              </a:rPr>
              <a:t>Our body is similar to a car. A car needs gasoline, oil, brake fluid and other materials to run properly. </a:t>
            </a:r>
          </a:p>
          <a:p>
            <a:pPr lvl="0" fontAlgn="base"/>
            <a:r>
              <a:rPr lang="en-US" dirty="0">
                <a:effectLst>
                  <a:outerShdw blurRad="38100" dist="38100" dir="2700000" algn="tl">
                    <a:srgbClr val="000000">
                      <a:alpha val="43137"/>
                    </a:srgbClr>
                  </a:outerShdw>
                </a:effectLst>
                <a:latin typeface="Times New Roman" pitchFamily="18" charset="0"/>
                <a:cs typeface="Times New Roman" pitchFamily="18" charset="0"/>
              </a:rPr>
              <a:t>Our body needs a steady supply of glucose fuel, vitamins, minerals, fats, proteins and other essential chemicals to operate properly. </a:t>
            </a:r>
          </a:p>
          <a:p>
            <a:pPr fontAlgn="base"/>
            <a:r>
              <a:rPr lang="en-US" dirty="0">
                <a:effectLst>
                  <a:outerShdw blurRad="38100" dist="38100" dir="2700000" algn="tl">
                    <a:srgbClr val="000000">
                      <a:alpha val="43137"/>
                    </a:srgbClr>
                  </a:outerShdw>
                </a:effectLst>
                <a:latin typeface="Times New Roman" pitchFamily="18" charset="0"/>
                <a:cs typeface="Times New Roman" pitchFamily="18" charset="0"/>
              </a:rPr>
              <a:t>The brain also needs special materials to run properly: </a:t>
            </a:r>
            <a:r>
              <a:rPr lang="en-US" u="sng" dirty="0">
                <a:effectLst>
                  <a:outerShdw blurRad="38100" dist="38100" dir="2700000" algn="tl">
                    <a:srgbClr val="000000">
                      <a:alpha val="43137"/>
                    </a:srgbClr>
                  </a:outerShdw>
                </a:effectLst>
                <a:latin typeface="Times New Roman" pitchFamily="18" charset="0"/>
                <a:cs typeface="Times New Roman" pitchFamily="18" charset="0"/>
              </a:rPr>
              <a:t>For example, carbohydrates give our brain and body the glucose needed as the primary fuel for energy, ability to concentrate and stay alert.  </a:t>
            </a:r>
          </a:p>
          <a:p>
            <a:pPr lvl="0" fontAlgn="base"/>
            <a:endParaRPr lang="en-US"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4" name="Picture 3" descr="http://faculty.washington.edu/chudler/gif/nutcar.gif"/>
          <p:cNvPicPr/>
          <p:nvPr/>
        </p:nvPicPr>
        <p:blipFill>
          <a:blip r:embed="rId2" cstate="print"/>
          <a:srcRect/>
          <a:stretch>
            <a:fillRect/>
          </a:stretch>
        </p:blipFill>
        <p:spPr bwMode="auto">
          <a:xfrm>
            <a:off x="5867400" y="1219200"/>
            <a:ext cx="3276600" cy="51816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Autofit/>
          </a:bodyPr>
          <a:lstStyle/>
          <a:p>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Value  of Nutrition   </a:t>
            </a:r>
            <a:b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br>
            <a:r>
              <a:rPr lang="en-US" sz="3600" b="1" dirty="0">
                <a:solidFill>
                  <a:srgbClr val="FFC000"/>
                </a:solidFill>
                <a:effectLst>
                  <a:outerShdw blurRad="38100" dist="38100" dir="2700000" algn="tl">
                    <a:srgbClr val="000000">
                      <a:alpha val="43137"/>
                    </a:srgbClr>
                  </a:outerShdw>
                </a:effectLst>
                <a:latin typeface="Times New Roman" pitchFamily="18" charset="0"/>
                <a:cs typeface="Times New Roman" pitchFamily="18" charset="0"/>
              </a:rPr>
              <a:t>and  Learning  in  Children</a:t>
            </a:r>
            <a:endParaRPr lang="en-US" sz="3600" b="1" dirty="0"/>
          </a:p>
        </p:txBody>
      </p:sp>
      <p:sp>
        <p:nvSpPr>
          <p:cNvPr id="3" name="Content Placeholder 2"/>
          <p:cNvSpPr>
            <a:spLocks noGrp="1"/>
          </p:cNvSpPr>
          <p:nvPr>
            <p:ph idx="1"/>
          </p:nvPr>
        </p:nvSpPr>
        <p:spPr>
          <a:xfrm>
            <a:off x="0" y="1219200"/>
            <a:ext cx="6019800" cy="5638800"/>
          </a:xfrm>
        </p:spPr>
        <p:txBody>
          <a:bodyPr>
            <a:normAutofit lnSpcReduction="10000"/>
          </a:bodyPr>
          <a:lstStyle/>
          <a:p>
            <a:pPr>
              <a:defRPr/>
            </a:pPr>
            <a:r>
              <a:rPr lang="en-US" dirty="0">
                <a:effectLst>
                  <a:outerShdw blurRad="38100" dist="38100" dir="2700000" algn="tl">
                    <a:srgbClr val="000000">
                      <a:alpha val="43137"/>
                    </a:srgbClr>
                  </a:outerShdw>
                </a:effectLst>
                <a:latin typeface="Times New Roman" pitchFamily="18" charset="0"/>
              </a:rPr>
              <a:t>The brain makes up only about</a:t>
            </a:r>
          </a:p>
          <a:p>
            <a:pPr>
              <a:buNone/>
              <a:defRPr/>
            </a:pPr>
            <a:r>
              <a:rPr lang="en-US" dirty="0">
                <a:effectLst>
                  <a:outerShdw blurRad="38100" dist="38100" dir="2700000" algn="tl">
                    <a:srgbClr val="000000">
                      <a:alpha val="43137"/>
                    </a:srgbClr>
                  </a:outerShdw>
                </a:effectLst>
                <a:latin typeface="Times New Roman" pitchFamily="18" charset="0"/>
              </a:rPr>
              <a:t>   2% of total body weight, but receives about 20% of the body’s total blood supply at any given time for maintaining cognition and alertness. </a:t>
            </a:r>
          </a:p>
          <a:p>
            <a:pPr>
              <a:defRPr/>
            </a:pPr>
            <a:r>
              <a:rPr lang="en-US" dirty="0">
                <a:effectLst>
                  <a:outerShdw blurRad="38100" dist="38100" dir="2700000" algn="tl">
                    <a:srgbClr val="000000">
                      <a:alpha val="43137"/>
                    </a:srgbClr>
                  </a:outerShdw>
                </a:effectLst>
                <a:latin typeface="Times New Roman" pitchFamily="18" charset="0"/>
              </a:rPr>
              <a:t>It also gets priority over all other body organs both for oxygen supply and an average minimum of 90 grams of glucose a day as fuel for daily metabolic energy functions.  </a:t>
            </a:r>
            <a:endParaRPr lang="en-US" b="1" dirty="0">
              <a:effectLst>
                <a:outerShdw blurRad="38100" dist="38100" dir="2700000" algn="tl">
                  <a:srgbClr val="000000">
                    <a:alpha val="43137"/>
                  </a:srgbClr>
                </a:outerShdw>
              </a:effectLst>
              <a:latin typeface="Times New Roman" pitchFamily="18" charset="0"/>
            </a:endParaRPr>
          </a:p>
          <a:p>
            <a:pPr>
              <a:buNone/>
            </a:pPr>
            <a:endParaRPr lang="en-US" dirty="0"/>
          </a:p>
        </p:txBody>
      </p:sp>
      <p:pic>
        <p:nvPicPr>
          <p:cNvPr id="4" name="Picture 4"/>
          <p:cNvPicPr>
            <a:picLocks noChangeAspect="1" noChangeArrowheads="1"/>
          </p:cNvPicPr>
          <p:nvPr/>
        </p:nvPicPr>
        <p:blipFill>
          <a:blip r:embed="rId2" cstate="print"/>
          <a:srcRect/>
          <a:stretch>
            <a:fillRect/>
          </a:stretch>
        </p:blipFill>
        <p:spPr bwMode="auto">
          <a:xfrm>
            <a:off x="5943600" y="4343400"/>
            <a:ext cx="2765875" cy="2514600"/>
          </a:xfrm>
          <a:prstGeom prst="rect">
            <a:avLst/>
          </a:prstGeom>
          <a:noFill/>
          <a:ln w="9525">
            <a:noFill/>
            <a:miter lim="800000"/>
            <a:headEnd/>
            <a:tailEnd/>
          </a:ln>
        </p:spPr>
      </p:pic>
      <p:pic>
        <p:nvPicPr>
          <p:cNvPr id="5" name="Content Placeholder 5" descr="labeled_diagram_human_brain.jpg"/>
          <p:cNvPicPr>
            <a:picLocks noChangeAspect="1"/>
          </p:cNvPicPr>
          <p:nvPr/>
        </p:nvPicPr>
        <p:blipFill>
          <a:blip r:embed="rId3" cstate="print"/>
          <a:srcRect/>
          <a:stretch>
            <a:fillRect/>
          </a:stretch>
        </p:blipFill>
        <p:spPr bwMode="auto">
          <a:xfrm>
            <a:off x="5867400" y="990600"/>
            <a:ext cx="3276600" cy="3276600"/>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2927</TotalTime>
  <Words>2397</Words>
  <Application>Microsoft Office PowerPoint</Application>
  <PresentationFormat>On-screen Show (4:3)</PresentationFormat>
  <Paragraphs>200</Paragraphs>
  <Slides>47</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47</vt:i4>
      </vt:variant>
    </vt:vector>
  </HeadingPairs>
  <TitlesOfParts>
    <vt:vector size="51" baseType="lpstr">
      <vt:lpstr>Arial</vt:lpstr>
      <vt:lpstr>Calibri</vt:lpstr>
      <vt:lpstr>Times New Roman</vt:lpstr>
      <vt:lpstr>Office Theme</vt:lpstr>
      <vt:lpstr>JOY OF LIVING SERIES</vt:lpstr>
      <vt:lpstr> The Value  of Nutrition    and  Learning  in  Children  outline</vt:lpstr>
      <vt:lpstr>  The Value  of Nutrition    and  Learning  in  Children  </vt:lpstr>
      <vt:lpstr>Value  of Nutrition and  Learning  in  Children</vt:lpstr>
      <vt:lpstr>Value  of Nutrition   and  Learning  in  Children</vt:lpstr>
      <vt:lpstr>  Value  of  Nutrition    and  Learning  in  Children  </vt:lpstr>
      <vt:lpstr>Value  of Nutrition and  Learning  in  Children </vt:lpstr>
      <vt:lpstr>Value  of Nutrition    and  Learning  in  Children</vt:lpstr>
      <vt:lpstr>Value  of Nutrition    and  Learning  in  Children</vt:lpstr>
      <vt:lpstr>Value  of Nutrition  and  Learning  in  Children</vt:lpstr>
      <vt:lpstr>Value  of Nutrition  and  Learning  in  Children</vt:lpstr>
      <vt:lpstr>Value  of Nutrition    and  Learning  in  Children</vt:lpstr>
      <vt:lpstr>Value  of Nutrition  and  Learning  in  Children and Teens</vt:lpstr>
      <vt:lpstr>Value  of Nutrition    and  Learning  in  Children  and Teens</vt:lpstr>
      <vt:lpstr>Value  of Nutrition    and  Learning  in  Children and Teens</vt:lpstr>
      <vt:lpstr>Value  of Nutrition   and  Learning  in  Children</vt:lpstr>
      <vt:lpstr>Value  of Nutrition   and  Learning  in  Children and Teens</vt:lpstr>
      <vt:lpstr>Value  of Nutrition   and  Learning  in  Children and Teens</vt:lpstr>
      <vt:lpstr>Value  of Nutrition   and  Learning  in  Children</vt:lpstr>
      <vt:lpstr>Value  of Nutrition  and  Learning  in  Children</vt:lpstr>
      <vt:lpstr>Value  of Nutrition  and  Learning  in  Children</vt:lpstr>
      <vt:lpstr>Value  of Nutrition  and  Learning  in  Children</vt:lpstr>
      <vt:lpstr>Value  of Nutrition  and  Learning  in  Children</vt:lpstr>
      <vt:lpstr>Value  of Nutrition  and  Learning  in  Children</vt:lpstr>
      <vt:lpstr>Value  of Nutrition  and  Learning  in  Children</vt:lpstr>
      <vt:lpstr>Value  of Nutrition  and  Learning  in  Children</vt:lpstr>
      <vt:lpstr>Value  of Nutrition and  Learning  in  Children</vt:lpstr>
      <vt:lpstr>Value  of Nutrition  and  Learning  in  Children</vt:lpstr>
      <vt:lpstr>Food Deserts and impact on childhood obesity</vt:lpstr>
      <vt:lpstr>Food Deserts in America</vt:lpstr>
      <vt:lpstr>Food Deserts in America</vt:lpstr>
      <vt:lpstr>Obesity/ diabetes rates are high </vt:lpstr>
      <vt:lpstr>Food Desert Solution</vt:lpstr>
      <vt:lpstr>America’s worst 9 Urban Food Deserts</vt:lpstr>
      <vt:lpstr>Food Deserts in Alabama</vt:lpstr>
      <vt:lpstr>Solution to reduce  Food Deserts in Alabama</vt:lpstr>
      <vt:lpstr>Solution to reduce  Food Deserts in Alabama</vt:lpstr>
      <vt:lpstr>Solution to reduce Hunger in Alabama</vt:lpstr>
      <vt:lpstr>Solution to reduce  Hunger in  Alabama</vt:lpstr>
      <vt:lpstr>Solution to reduce  Hunger in Alabama/ America</vt:lpstr>
      <vt:lpstr>Solution to reduce  Hunger in Alabama/ America :Education</vt:lpstr>
      <vt:lpstr>Solution to reduce  Hunger in Alabama/ America :Education</vt:lpstr>
      <vt:lpstr>Solution to reduce  Hunger in Alabama/ America :Education</vt:lpstr>
      <vt:lpstr>Solution to reduce  Hunger in Alabama/ America :Education</vt:lpstr>
      <vt:lpstr>Solution to reduce  Hunger in Alabama/ America :Education</vt:lpstr>
      <vt:lpstr>Solution to reduce  Hunger in Alabama/ America :Education</vt:lpstr>
      <vt:lpstr>Solution to reduce  Hunger in Alabama/ America :Education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 Health, Wellness, and Lifestyle Series</dc:title>
  <dc:creator>Joycelyn Peterson</dc:creator>
  <cp:lastModifiedBy>Joycelyn Peterson</cp:lastModifiedBy>
  <cp:revision>38</cp:revision>
  <dcterms:created xsi:type="dcterms:W3CDTF">2006-08-16T00:00:00Z</dcterms:created>
  <dcterms:modified xsi:type="dcterms:W3CDTF">2017-03-02T12:38:52Z</dcterms:modified>
</cp:coreProperties>
</file>